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851" r:id="rId2"/>
    <p:sldId id="788" r:id="rId3"/>
    <p:sldId id="827" r:id="rId4"/>
    <p:sldId id="835" r:id="rId5"/>
    <p:sldId id="2854" r:id="rId6"/>
    <p:sldId id="825" r:id="rId7"/>
    <p:sldId id="826" r:id="rId8"/>
    <p:sldId id="268" r:id="rId9"/>
    <p:sldId id="833" r:id="rId10"/>
    <p:sldId id="834" r:id="rId11"/>
    <p:sldId id="2929" r:id="rId12"/>
    <p:sldId id="2930" r:id="rId13"/>
    <p:sldId id="2931" r:id="rId14"/>
    <p:sldId id="2932" r:id="rId15"/>
    <p:sldId id="2933" r:id="rId16"/>
    <p:sldId id="882" r:id="rId17"/>
    <p:sldId id="2934" r:id="rId18"/>
    <p:sldId id="785" r:id="rId19"/>
    <p:sldId id="2945" r:id="rId20"/>
    <p:sldId id="787" r:id="rId21"/>
    <p:sldId id="2946" r:id="rId22"/>
    <p:sldId id="799" r:id="rId23"/>
    <p:sldId id="2947" r:id="rId24"/>
    <p:sldId id="2948" r:id="rId25"/>
    <p:sldId id="789" r:id="rId26"/>
    <p:sldId id="2903" r:id="rId27"/>
    <p:sldId id="2944" r:id="rId28"/>
    <p:sldId id="2936" r:id="rId29"/>
    <p:sldId id="2935" r:id="rId30"/>
    <p:sldId id="772" r:id="rId31"/>
    <p:sldId id="2943" r:id="rId32"/>
    <p:sldId id="2937" r:id="rId33"/>
    <p:sldId id="2938" r:id="rId34"/>
    <p:sldId id="2939" r:id="rId35"/>
    <p:sldId id="2941" r:id="rId36"/>
    <p:sldId id="2942" r:id="rId37"/>
    <p:sldId id="761" r:id="rId38"/>
    <p:sldId id="880" r:id="rId39"/>
    <p:sldId id="883" r:id="rId40"/>
    <p:sldId id="884" r:id="rId41"/>
    <p:sldId id="885" r:id="rId42"/>
    <p:sldId id="886" r:id="rId43"/>
    <p:sldId id="887" r:id="rId44"/>
    <p:sldId id="820" r:id="rId45"/>
    <p:sldId id="814" r:id="rId46"/>
    <p:sldId id="888" r:id="rId47"/>
    <p:sldId id="821" r:id="rId48"/>
    <p:sldId id="822" r:id="rId49"/>
  </p:sldIdLst>
  <p:sldSz cx="12192000" cy="6858000"/>
  <p:notesSz cx="6858000" cy="9144000"/>
  <p:custDataLst>
    <p:tags r:id="rId52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FF"/>
    <a:srgbClr val="44546A"/>
    <a:srgbClr val="00FF00"/>
    <a:srgbClr val="FFFF99"/>
    <a:srgbClr val="FF3300"/>
    <a:srgbClr val="FF5050"/>
    <a:srgbClr val="FF66CC"/>
    <a:srgbClr val="0070C0"/>
    <a:srgbClr val="00B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3784" autoAdjust="0"/>
  </p:normalViewPr>
  <p:slideViewPr>
    <p:cSldViewPr snapToGrid="0">
      <p:cViewPr varScale="1">
        <p:scale>
          <a:sx n="155" d="100"/>
          <a:sy n="155" d="100"/>
        </p:scale>
        <p:origin x="112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entury Gothic"/>
      </a:defRPr>
    </a:lvl1pPr>
    <a:lvl2pPr indent="228600" latinLnBrk="0">
      <a:defRPr sz="1200">
        <a:latin typeface="+mj-lt"/>
        <a:ea typeface="+mj-ea"/>
        <a:cs typeface="+mj-cs"/>
        <a:sym typeface="Century Gothic"/>
      </a:defRPr>
    </a:lvl2pPr>
    <a:lvl3pPr indent="457200" latinLnBrk="0">
      <a:defRPr sz="1200">
        <a:latin typeface="+mj-lt"/>
        <a:ea typeface="+mj-ea"/>
        <a:cs typeface="+mj-cs"/>
        <a:sym typeface="Century Gothic"/>
      </a:defRPr>
    </a:lvl3pPr>
    <a:lvl4pPr indent="685800" latinLnBrk="0">
      <a:defRPr sz="1200">
        <a:latin typeface="+mj-lt"/>
        <a:ea typeface="+mj-ea"/>
        <a:cs typeface="+mj-cs"/>
        <a:sym typeface="Century Gothic"/>
      </a:defRPr>
    </a:lvl4pPr>
    <a:lvl5pPr indent="914400" latinLnBrk="0">
      <a:defRPr sz="1200">
        <a:latin typeface="+mj-lt"/>
        <a:ea typeface="+mj-ea"/>
        <a:cs typeface="+mj-cs"/>
        <a:sym typeface="Century Gothic"/>
      </a:defRPr>
    </a:lvl5pPr>
    <a:lvl6pPr indent="1143000" latinLnBrk="0">
      <a:defRPr sz="1200">
        <a:latin typeface="+mj-lt"/>
        <a:ea typeface="+mj-ea"/>
        <a:cs typeface="+mj-cs"/>
        <a:sym typeface="Century Gothic"/>
      </a:defRPr>
    </a:lvl6pPr>
    <a:lvl7pPr indent="1371600" latinLnBrk="0">
      <a:defRPr sz="1200">
        <a:latin typeface="+mj-lt"/>
        <a:ea typeface="+mj-ea"/>
        <a:cs typeface="+mj-cs"/>
        <a:sym typeface="Century Gothic"/>
      </a:defRPr>
    </a:lvl7pPr>
    <a:lvl8pPr indent="1600200" latinLnBrk="0">
      <a:defRPr sz="1200">
        <a:latin typeface="+mj-lt"/>
        <a:ea typeface="+mj-ea"/>
        <a:cs typeface="+mj-cs"/>
        <a:sym typeface="Century Gothic"/>
      </a:defRPr>
    </a:lvl8pPr>
    <a:lvl9pPr indent="1828800" latinLnBrk="0">
      <a:defRPr sz="1200"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09600" y="2493508"/>
            <a:ext cx="10407929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  <a:endParaRPr kumimoji="0" lang="zh-TW" altLang="en-US" noProof="0" dirty="0"/>
          </a:p>
        </p:txBody>
      </p:sp>
      <p:sp>
        <p:nvSpPr>
          <p:cNvPr id="17" name="副標題 16"/>
          <p:cNvSpPr>
            <a:spLocks noGrp="1"/>
          </p:cNvSpPr>
          <p:nvPr>
            <p:ph type="subTitle" idx="1" hasCustomPrompt="1"/>
          </p:nvPr>
        </p:nvSpPr>
        <p:spPr>
          <a:xfrm>
            <a:off x="607592" y="4322308"/>
            <a:ext cx="10411969" cy="1752600"/>
          </a:xfrm>
        </p:spPr>
        <p:txBody>
          <a:bodyPr lIns="0" rIns="18288" rtlCol="0"/>
          <a:lstStyle>
            <a:lvl1pPr marL="0" marR="45720" indent="0" algn="l">
              <a:buNone/>
              <a:defRPr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 noProof="0" dirty="0"/>
              <a:t>按一下以編輯母片子標題樣式</a:t>
            </a:r>
            <a:endParaRPr kumimoji="0" lang="zh-TW" altLang="en-US" noProof="0" dirty="0"/>
          </a:p>
        </p:txBody>
      </p:sp>
      <p:sp>
        <p:nvSpPr>
          <p:cNvPr id="30" name="日期預留位置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76010F5-1FDB-4412-9DA5-0DC277F3AA47}" type="datetime2">
              <a:rPr lang="zh-TW" altLang="en-US" smtClean="0"/>
              <a:t>2023年12月13日</a:t>
            </a:fld>
            <a:endParaRPr lang="zh-TW" altLang="en-US" dirty="0"/>
          </a:p>
        </p:txBody>
      </p:sp>
      <p:sp>
        <p:nvSpPr>
          <p:cNvPr id="19" name="頁尾預留位置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pic>
        <p:nvPicPr>
          <p:cNvPr id="14" name="图片 13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899045" y="505806"/>
            <a:ext cx="1988820" cy="23672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201258"/>
            <a:ext cx="10972800" cy="719305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32A294-16A4-4EBE-BAE1-F92EFB453A48}" type="datetime2">
              <a:rPr lang="zh-TW" altLang="en-US" smtClean="0"/>
              <a:t>2023年12月13日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646617" y="4943959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endParaRPr lang="en-US" dirty="0" err="1"/>
          </a:p>
        </p:txBody>
      </p:sp>
      <p:pic>
        <p:nvPicPr>
          <p:cNvPr id="9" name="圖片 8" descr="一張含有 時鐘 的圖片&#10;&#10;自動產生的描述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0" y="6326646"/>
            <a:ext cx="18288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9398" y="1624764"/>
            <a:ext cx="4877946" cy="52542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703" y="2682494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523703" y="4070422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F135DD-489F-40F6-9DF5-0023BF78E97D}" type="datetime2">
              <a:rPr lang="zh-TW" altLang="en-US" smtClean="0"/>
              <a:t>2023年12月13日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6C209C4-ED81-4BB2-901D-6F9161800EE0}" type="datetime2">
              <a:rPr lang="zh-TW" altLang="en-US" smtClean="0"/>
              <a:t>2023年12月13日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pic>
        <p:nvPicPr>
          <p:cNvPr id="9" name="圖片 8" descr="一張含有 時鐘 的圖片&#10;&#10;自動產生的描述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0" y="6326646"/>
            <a:ext cx="18288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 hasCustomPrompt="1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 hasCustomPrompt="1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00FEF3-3DB6-4A7C-AB4D-ACE4B86A9E82}" type="datetime2">
              <a:rPr lang="zh-TW" altLang="en-US" smtClean="0"/>
              <a:t>2023年12月13日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pic>
        <p:nvPicPr>
          <p:cNvPr id="11" name="圖片 8" descr="一張含有 時鐘 的圖片&#10;&#10;自動產生的描述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0" y="6326646"/>
            <a:ext cx="18288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25927D5-6AF4-4517-AA98-65218CDB69F3}" type="datetime2">
              <a:rPr lang="zh-TW" altLang="en-US" smtClean="0"/>
              <a:t>2023年12月13日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pic>
        <p:nvPicPr>
          <p:cNvPr id="7" name="圖片 8" descr="一張含有 時鐘 的圖片&#10;&#10;自動產生的描述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0" y="6326646"/>
            <a:ext cx="1828800" cy="60960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04800" y="136524"/>
            <a:ext cx="10972800" cy="719305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17" y="705"/>
            <a:ext cx="12168000" cy="326345"/>
          </a:xfrm>
          <a:prstGeom prst="rect">
            <a:avLst/>
          </a:prstGeom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740" y="6397942"/>
            <a:ext cx="501660" cy="2819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740" y="6397942"/>
            <a:ext cx="501660" cy="2819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-36075" y="0"/>
            <a:ext cx="12217400" cy="6879658"/>
            <a:chOff x="12656" y="-21658"/>
            <a:chExt cx="12217400" cy="6879658"/>
          </a:xfrm>
        </p:grpSpPr>
        <p:sp>
          <p:nvSpPr>
            <p:cNvPr id="26" name="矩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12656" y="-21658"/>
              <a:ext cx="12217400" cy="294469"/>
              <a:chOff x="-12700" y="-7144"/>
              <a:chExt cx="12217400" cy="294469"/>
            </a:xfrm>
          </p:grpSpPr>
          <p:sp>
            <p:nvSpPr>
              <p:cNvPr id="28" name="手繪多邊形 27"/>
              <p:cNvSpPr/>
              <p:nvPr/>
            </p:nvSpPr>
            <p:spPr bwMode="auto">
              <a:xfrm>
                <a:off x="-12700" y="-7144"/>
                <a:ext cx="12217400" cy="294469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 dirty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  <p:sp>
            <p:nvSpPr>
              <p:cNvPr id="29" name="手繪多邊形 28"/>
              <p:cNvSpPr/>
              <p:nvPr/>
            </p:nvSpPr>
            <p:spPr bwMode="auto">
              <a:xfrm>
                <a:off x="5842000" y="-7143"/>
                <a:ext cx="6350000" cy="294468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8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 dirty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</p:grpSp>
      </p:grpSp>
      <p:sp>
        <p:nvSpPr>
          <p:cNvPr id="30" name="文字預留位置 29"/>
          <p:cNvSpPr>
            <a:spLocks noGrp="1"/>
          </p:cNvSpPr>
          <p:nvPr>
            <p:ph type="body" idx="1"/>
          </p:nvPr>
        </p:nvSpPr>
        <p:spPr>
          <a:xfrm>
            <a:off x="609600" y="1452510"/>
            <a:ext cx="10972800" cy="487209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0" name="日期預留位置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0565B32-B448-4814-A34B-8E4078D6BFB9}" type="datetime2">
              <a:rPr lang="zh-TW" altLang="en-US" smtClean="0"/>
              <a:t>2023年12月13日</a:t>
            </a:fld>
            <a:endParaRPr lang="zh-TW" altLang="en-US" dirty="0"/>
          </a:p>
        </p:txBody>
      </p:sp>
      <p:sp>
        <p:nvSpPr>
          <p:cNvPr id="22" name="頁尾預留位置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18" name="投影片編號預留位置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sp>
        <p:nvSpPr>
          <p:cNvPr id="9" name="標題預留位置 8"/>
          <p:cNvSpPr>
            <a:spLocks noGrp="1"/>
          </p:cNvSpPr>
          <p:nvPr>
            <p:ph type="title"/>
          </p:nvPr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 vert="horz" lIns="0" rIns="0" bIns="0" rtlCol="0" anchor="b">
            <a:no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  <a:endParaRPr kumimoji="0"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b="0" kern="1200">
          <a:ln>
            <a:noFill/>
          </a:ln>
          <a:solidFill>
            <a:schemeClr val="tx1"/>
          </a:solidFill>
          <a:effectLst/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0801" y="3476199"/>
            <a:ext cx="9001125" cy="1828800"/>
          </a:xfrm>
        </p:spPr>
        <p:txBody>
          <a:bodyPr>
            <a:noAutofit/>
          </a:bodyPr>
          <a:lstStyle/>
          <a:p>
            <a:r>
              <a:rPr lang="en-US" altLang="zh-TW" sz="4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SG2002</a:t>
            </a:r>
            <a:r>
              <a:rPr lang="en-US" altLang="zh-TW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TW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4-Layer PCB 38x38mm2 </a:t>
            </a:r>
            <a:b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Layout Guide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4692" y="4846183"/>
            <a:ext cx="10411969" cy="1752600"/>
          </a:xfrm>
        </p:spPr>
        <p:txBody>
          <a:bodyPr/>
          <a:lstStyle/>
          <a:p>
            <a:endParaRPr lang="en-US" dirty="0"/>
          </a:p>
          <a:p>
            <a:pPr algn="l"/>
            <a:r>
              <a:rPr lang="en-US" altLang="zh-TW" dirty="0"/>
              <a:t>Version: 0.2</a:t>
            </a:r>
          </a:p>
          <a:p>
            <a:pPr algn="l"/>
            <a:r>
              <a:rPr lang="en-US" altLang="zh-TW" dirty="0"/>
              <a:t>Release date: </a:t>
            </a:r>
            <a:r>
              <a:rPr lang="en-US" altLang="zh-TW" dirty="0" smtClean="0"/>
              <a:t>2023/12/13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PCB 4-Layer </a:t>
            </a:r>
            <a:r>
              <a:rPr lang="en-US" altLang="zh-TW" sz="3600" dirty="0" err="1"/>
              <a:t>Stackup</a:t>
            </a:r>
            <a:endParaRPr lang="en-US" altLang="zh-TW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6494" y="954095"/>
            <a:ext cx="579119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叠构层数</a:t>
            </a:r>
            <a:r>
              <a:rPr lang="en-US" altLang="zh-TW" sz="2000" dirty="0"/>
              <a:t>: 4</a:t>
            </a:r>
            <a:r>
              <a:rPr lang="zh-TW" altLang="en-US" sz="2000" dirty="0"/>
              <a:t>层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叠构厚度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 1mm +/-10% &lt;=</a:t>
            </a:r>
            <a:r>
              <a:rPr lang="zh-TW" altLang="en-US" sz="2000" dirty="0"/>
              <a:t>厚度 </a:t>
            </a:r>
            <a:r>
              <a:rPr lang="en-US" altLang="zh-TW" sz="2000" dirty="0"/>
              <a:t>&lt;=1.6mm +/-10%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每层</a:t>
            </a:r>
            <a:r>
              <a:rPr lang="en-US" altLang="zh-TW" sz="2000" dirty="0"/>
              <a:t>Cu</a:t>
            </a:r>
            <a:r>
              <a:rPr lang="zh-TW" altLang="en-US" sz="2000" dirty="0"/>
              <a:t>采用</a:t>
            </a:r>
            <a:r>
              <a:rPr lang="en-US" altLang="zh-TW" sz="2000" dirty="0"/>
              <a:t>1oz</a:t>
            </a:r>
            <a:r>
              <a:rPr kumimoji="0" lang="en-US" altLang="zh-TW" sz="20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介电层厚度限制</a:t>
            </a:r>
            <a:r>
              <a:rPr lang="en-US" altLang="zh-TW" sz="2000" dirty="0"/>
              <a:t>: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266509" y="1310170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accent1"/>
                </a:solidFill>
              </a:rPr>
              <a:t>参考叠构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04801" y="2398986"/>
          <a:ext cx="5791199" cy="16688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3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4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7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层号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材质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厚度限制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L1/L2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Prepreg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&lt;=5mils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,</a:t>
                      </a:r>
                      <a:br>
                        <a:rPr lang="en-US" altLang="zh-TW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不含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厚度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L3/L4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&gt;=25mils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31" y="1879715"/>
            <a:ext cx="5603875" cy="3518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4352" y="2112762"/>
            <a:ext cx="60833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92D050"/>
                </a:solidFill>
              </a:rPr>
              <a:t>DDR </a:t>
            </a:r>
            <a:r>
              <a:rPr lang="zh-TW" altLang="en-US" sz="4000" b="1" dirty="0">
                <a:solidFill>
                  <a:srgbClr val="92D050"/>
                </a:solidFill>
              </a:rPr>
              <a:t>电源绕线 </a:t>
            </a:r>
            <a:r>
              <a:rPr lang="en-US" altLang="zh-TW" sz="4000" b="1" dirty="0">
                <a:solidFill>
                  <a:srgbClr val="92D050"/>
                </a:solidFill>
              </a:rPr>
              <a:t>(DDR3_1.5V)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5" name="標題 4"/>
          <p:cNvSpPr txBox="1"/>
          <p:nvPr/>
        </p:nvSpPr>
        <p:spPr>
          <a:xfrm>
            <a:off x="2203428" y="3307080"/>
            <a:ext cx="7785144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SG2002         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</a:b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 PCB (38x38mm2)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47" y="2819590"/>
            <a:ext cx="4324324" cy="3493839"/>
          </a:xfrm>
          <a:prstGeom prst="rect">
            <a:avLst/>
          </a:prstGeom>
        </p:spPr>
      </p:pic>
      <p:sp>
        <p:nvSpPr>
          <p:cNvPr id="34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QFN – 4L-PCB DDR Layout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2087" y="748763"/>
            <a:ext cx="514333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Stackup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(1) GND@L2(shape)</a:t>
            </a:r>
            <a:br>
              <a:rPr lang="en-US" altLang="zh-TW" sz="2000" dirty="0"/>
            </a:br>
            <a:r>
              <a:rPr lang="en-US" altLang="zh-TW" sz="2000" dirty="0"/>
              <a:t>(2) DDR3_1.5V@L1/L2 (shape)</a:t>
            </a:r>
          </a:p>
        </p:txBody>
      </p:sp>
      <p:sp>
        <p:nvSpPr>
          <p:cNvPr id="89" name="文字方塊 88"/>
          <p:cNvSpPr txBox="1"/>
          <p:nvPr/>
        </p:nvSpPr>
        <p:spPr>
          <a:xfrm>
            <a:off x="4466789" y="2489539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8791717" y="2489539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77533" y="4420847"/>
            <a:ext cx="60960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bg1"/>
                </a:solidFill>
              </a:rPr>
              <a:t>SOC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218" name="文字方塊 217"/>
          <p:cNvSpPr txBox="1"/>
          <p:nvPr/>
        </p:nvSpPr>
        <p:spPr>
          <a:xfrm>
            <a:off x="8088337" y="480604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956" y="479076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93956" y="331470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75681" y="3168650"/>
            <a:ext cx="2927932" cy="1987550"/>
            <a:chOff x="170010" y="3594539"/>
            <a:chExt cx="2614057" cy="2604247"/>
          </a:xfrm>
        </p:grpSpPr>
        <p:sp>
          <p:nvSpPr>
            <p:cNvPr id="22" name="矩形 21"/>
            <p:cNvSpPr/>
            <p:nvPr/>
          </p:nvSpPr>
          <p:spPr>
            <a:xfrm>
              <a:off x="185221" y="4280067"/>
              <a:ext cx="2598845" cy="125736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191696" y="3596248"/>
              <a:ext cx="2592371" cy="17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89677" y="4108638"/>
              <a:ext cx="2592371" cy="1764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9677" y="5528077"/>
              <a:ext cx="2592371" cy="1972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86255" y="6024230"/>
              <a:ext cx="2592372" cy="1734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88571" y="3632417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70010" y="5578819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70010" y="4739242"/>
              <a:ext cx="556723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</a:rPr>
                <a:t>Core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35942" y="3594539"/>
              <a:ext cx="267554" cy="2604247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1741811" y="3077111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720124" y="3468527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50287" y="4941131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L4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3399" y="2880273"/>
            <a:ext cx="1779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4-Layers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715752" y="4565709"/>
            <a:ext cx="3879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L3 </a:t>
            </a:r>
            <a:endParaRPr lang="zh-TW" altLang="en-US" sz="1400" b="1" i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99" y="2819590"/>
            <a:ext cx="4324324" cy="34938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731578"/>
            <a:ext cx="4962525" cy="3639000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8872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- 4L-PCB - DDR3_1.5V - Rule 1</a:t>
            </a:r>
          </a:p>
        </p:txBody>
      </p:sp>
      <p:graphicFrame>
        <p:nvGraphicFramePr>
          <p:cNvPr id="5" name="表格 2"/>
          <p:cNvGraphicFramePr>
            <a:graphicFrameLocks noGrp="1"/>
          </p:cNvGraphicFramePr>
          <p:nvPr/>
        </p:nvGraphicFramePr>
        <p:xfrm>
          <a:off x="433239" y="873928"/>
          <a:ext cx="11406336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1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8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@</a:t>
                      </a:r>
                      <a:r>
                        <a:rPr lang="en-US" altLang="zh-TW" sz="1600" dirty="0"/>
                        <a:t>E-pad 7.6x7.6mm2</a:t>
                      </a:r>
                      <a:r>
                        <a:rPr lang="zh-TW" altLang="en-US" sz="1600" dirty="0"/>
                        <a:t>区域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>: 3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(2)  pin out</a:t>
                      </a:r>
                      <a:r>
                        <a:rPr lang="zh-TW" altLang="en-US" sz="1600" dirty="0"/>
                        <a:t>区域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>: 6</a:t>
                      </a:r>
                      <a:endParaRPr lang="en-US" altLang="zh-TW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</a:t>
                      </a:r>
                      <a:r>
                        <a:rPr lang="zh-TW" altLang="en-US" sz="1600" i="0" dirty="0"/>
                        <a:t>覆盖</a:t>
                      </a:r>
                      <a:r>
                        <a:rPr lang="en-US" altLang="zh-TW" sz="1600" i="0" dirty="0"/>
                        <a:t>Solder mask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: E-pad 7.6x7.6mm2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</a:t>
                      </a:r>
                      <a:r>
                        <a:rPr lang="zh-TW" altLang="en-US" sz="1600" i="0" dirty="0"/>
                        <a:t>非覆盖</a:t>
                      </a:r>
                      <a:r>
                        <a:rPr lang="en-US" altLang="zh-TW" sz="1600" i="0" dirty="0"/>
                        <a:t>Solder mask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: E-pad 6x6mm2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(3) </a:t>
                      </a: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DDR3_1.5V SOC </a:t>
                      </a:r>
                      <a:r>
                        <a:rPr lang="zh-TW" altLang="en-US" sz="1600" i="0" dirty="0"/>
                        <a:t>端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  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橢圓 29"/>
          <p:cNvSpPr/>
          <p:nvPr/>
        </p:nvSpPr>
        <p:spPr>
          <a:xfrm>
            <a:off x="612632" y="4470084"/>
            <a:ext cx="967775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343399" y="3954379"/>
            <a:ext cx="1624263" cy="134152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4362450" y="2415464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774621" y="4189243"/>
            <a:ext cx="609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162425" y="3829050"/>
            <a:ext cx="1962150" cy="166893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/>
          <p:cNvCxnSpPr/>
          <p:nvPr/>
        </p:nvCxnSpPr>
        <p:spPr>
          <a:xfrm>
            <a:off x="5967662" y="5098233"/>
            <a:ext cx="1714486" cy="0"/>
          </a:xfrm>
          <a:prstGeom prst="straightConnector1">
            <a:avLst/>
          </a:prstGeom>
          <a:ln w="38100">
            <a:solidFill>
              <a:srgbClr val="FFFF00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748838" y="4913567"/>
            <a:ext cx="420243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E-pad aera 6x6mm2 (uncover solider mask)</a:t>
            </a:r>
            <a:endParaRPr lang="zh-TW" altLang="en-US" dirty="0" err="1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6130374" y="4189243"/>
            <a:ext cx="1673425" cy="0"/>
          </a:xfrm>
          <a:prstGeom prst="straightConnector1">
            <a:avLst/>
          </a:prstGeom>
          <a:ln w="38100">
            <a:solidFill>
              <a:srgbClr val="92D050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804746" y="3971925"/>
            <a:ext cx="374332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E-pad aera 7.6x7.6mm2 (solider mask)</a:t>
            </a:r>
            <a:endParaRPr lang="zh-TW" altLang="en-US" dirty="0" err="1"/>
          </a:p>
        </p:txBody>
      </p:sp>
      <p:sp>
        <p:nvSpPr>
          <p:cNvPr id="47" name="橢圓 46"/>
          <p:cNvSpPr/>
          <p:nvPr/>
        </p:nvSpPr>
        <p:spPr>
          <a:xfrm>
            <a:off x="4666707" y="5231553"/>
            <a:ext cx="814068" cy="3711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4496494" y="5606962"/>
            <a:ext cx="967775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4325282" y="6206596"/>
            <a:ext cx="1405447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pin out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944" y="3086289"/>
            <a:ext cx="4462555" cy="3493839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89" y="3086290"/>
            <a:ext cx="4324324" cy="3493839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- 4L-PCB DDR3 – DDR3_1.5V - Rule 2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902494" y="914814"/>
          <a:ext cx="10625136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0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7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368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TW" sz="16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</a:t>
                      </a:r>
                      <a:endParaRPr kumimoji="0" lang="zh-TW" altLang="en-US" sz="1600" b="1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main route,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处有下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尺寸要求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 1) W1&gt;=1.5mm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2) L1&lt;=10mm, ,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W2&gt;=1mm 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板形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&lt;=38x38mm2)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3) L1&gt;10mm, </a:t>
                      </a:r>
                      <a:r>
                        <a:rPr kumimoji="0"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W2&gt;=1.5mm (</a:t>
                      </a:r>
                      <a:r>
                        <a:rPr kumimoji="0"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板形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&gt;38x38mm2)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3018989" y="2756239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515367" y="2756239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76964" y="4433099"/>
            <a:ext cx="60960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bg1"/>
                </a:solidFill>
              </a:rPr>
              <a:t>SOC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650062" y="5082273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8379303" y="5199933"/>
            <a:ext cx="838201" cy="956399"/>
          </a:xfrm>
          <a:prstGeom prst="ellipse">
            <a:avLst/>
          </a:prstGeom>
          <a:noFill/>
          <a:ln w="28575">
            <a:solidFill>
              <a:srgbClr val="FF66CC"/>
            </a:solidFill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3503762" y="5480794"/>
            <a:ext cx="838201" cy="956399"/>
          </a:xfrm>
          <a:prstGeom prst="ellipse">
            <a:avLst/>
          </a:prstGeom>
          <a:noFill/>
          <a:ln w="28575">
            <a:solidFill>
              <a:srgbClr val="FF66CC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9057545" y="5511800"/>
            <a:ext cx="351038" cy="1225"/>
          </a:xfrm>
          <a:prstGeom prst="straightConnector1">
            <a:avLst/>
          </a:prstGeom>
          <a:ln w="28575">
            <a:solidFill>
              <a:srgbClr val="00FF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8559142" y="5366941"/>
            <a:ext cx="50546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rgbClr val="00FF00"/>
                </a:solidFill>
              </a:rPr>
              <a:t>W1</a:t>
            </a:r>
            <a:endParaRPr lang="zh-TW" altLang="en-US" b="1" dirty="0">
              <a:solidFill>
                <a:srgbClr val="00FF00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>
            <a:off x="8197850" y="5511800"/>
            <a:ext cx="333210" cy="6350"/>
          </a:xfrm>
          <a:prstGeom prst="straightConnector1">
            <a:avLst/>
          </a:prstGeom>
          <a:ln w="28575">
            <a:solidFill>
              <a:srgbClr val="00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8257776" y="5421304"/>
            <a:ext cx="0" cy="316129"/>
          </a:xfrm>
          <a:prstGeom prst="straightConnector1">
            <a:avLst/>
          </a:prstGeom>
          <a:ln w="28575">
            <a:solidFill>
              <a:srgbClr val="00FF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8248251" y="6037662"/>
            <a:ext cx="0" cy="316129"/>
          </a:xfrm>
          <a:prstGeom prst="straightConnector1">
            <a:avLst/>
          </a:prstGeom>
          <a:ln w="28575">
            <a:solidFill>
              <a:srgbClr val="00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7985476" y="5719796"/>
            <a:ext cx="50546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rgbClr val="00FF00"/>
                </a:solidFill>
              </a:rPr>
              <a:t>W2</a:t>
            </a:r>
            <a:endParaRPr lang="zh-TW" altLang="en-US" b="1" dirty="0">
              <a:solidFill>
                <a:srgbClr val="00FF00"/>
              </a:solidFill>
            </a:endParaRPr>
          </a:p>
        </p:txBody>
      </p:sp>
      <p:cxnSp>
        <p:nvCxnSpPr>
          <p:cNvPr id="42" name="直線單箭頭接點 41"/>
          <p:cNvCxnSpPr/>
          <p:nvPr/>
        </p:nvCxnSpPr>
        <p:spPr>
          <a:xfrm>
            <a:off x="7226673" y="6291927"/>
            <a:ext cx="1748885" cy="12620"/>
          </a:xfrm>
          <a:prstGeom prst="straightConnector1">
            <a:avLst/>
          </a:prstGeom>
          <a:ln w="28575">
            <a:solidFill>
              <a:srgbClr val="00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263123" y="6223537"/>
            <a:ext cx="3949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rgbClr val="00FF00"/>
                </a:solidFill>
              </a:rPr>
              <a:t>L1</a:t>
            </a:r>
            <a:endParaRPr lang="zh-TW" altLang="en-US" b="1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440" y="2834491"/>
            <a:ext cx="4598402" cy="368060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92" y="2799819"/>
            <a:ext cx="4324324" cy="3715281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-34246" y="82516"/>
            <a:ext cx="122091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- 4L-PCB - DDR3Q_1.5V - Rule 3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13874" y="842445"/>
          <a:ext cx="10557308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3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DeCap@Dram</a:t>
                      </a:r>
                      <a:r>
                        <a:rPr lang="en-US" altLang="zh-TW" i="0" dirty="0"/>
                        <a:t> area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DDR3Q_1.5V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DDR3Q_1.5V@Bottom: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C2 /C4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(2) 0402 1uF: C1</a:t>
                      </a:r>
                      <a:endParaRPr lang="en-US" altLang="zh-TW" sz="1600" b="1" i="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C3/C5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(4) 0603 10uF: 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 E-pad 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 3 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C1/C2/C3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 Pin-out 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 6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 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C4/C5/C6/C7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via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文字方塊 36"/>
          <p:cNvSpPr txBox="1"/>
          <p:nvPr/>
        </p:nvSpPr>
        <p:spPr>
          <a:xfrm>
            <a:off x="2948124" y="5051296"/>
            <a:ext cx="1834305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E-pad 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:3 vias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769022" y="6263205"/>
            <a:ext cx="1962150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Pin-out 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:6 vias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975942" y="2509926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462848" y="2556758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3458242" y="5357439"/>
            <a:ext cx="814068" cy="371115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3314060" y="5730100"/>
            <a:ext cx="967775" cy="490658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8482023" y="4298273"/>
            <a:ext cx="423514" cy="3683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792565" y="4302393"/>
            <a:ext cx="423514" cy="3683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425853" y="5160450"/>
            <a:ext cx="423514" cy="3683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935332" y="5790167"/>
            <a:ext cx="423514" cy="3683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C5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492230" y="5766676"/>
            <a:ext cx="423514" cy="3683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C6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78917" y="4663557"/>
            <a:ext cx="169834" cy="413268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8622978" y="4671725"/>
            <a:ext cx="169834" cy="413268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 rot="16200000">
            <a:off x="8555880" y="5188597"/>
            <a:ext cx="169834" cy="413268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91018" y="5097118"/>
            <a:ext cx="265311" cy="505354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 rot="16200000">
            <a:off x="9011268" y="5157341"/>
            <a:ext cx="169834" cy="413268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8491548" y="5494685"/>
            <a:ext cx="671502" cy="478423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0" name="橢圓 39"/>
          <p:cNvSpPr/>
          <p:nvPr/>
        </p:nvSpPr>
        <p:spPr>
          <a:xfrm>
            <a:off x="8577556" y="5049868"/>
            <a:ext cx="614069" cy="291702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3" name="矩形 32"/>
          <p:cNvSpPr/>
          <p:nvPr/>
        </p:nvSpPr>
        <p:spPr>
          <a:xfrm>
            <a:off x="8014901" y="5349795"/>
            <a:ext cx="169834" cy="413268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7627375" y="5103659"/>
            <a:ext cx="262201" cy="659403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163229" y="5003335"/>
            <a:ext cx="423514" cy="3683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266813" y="1673308"/>
            <a:ext cx="3747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Serdes </a:t>
            </a:r>
            <a:r>
              <a:rPr lang="zh-TW" altLang="en-US" sz="4000" b="1" dirty="0">
                <a:solidFill>
                  <a:srgbClr val="92D050"/>
                </a:solidFill>
              </a:rPr>
              <a:t>讯号绕线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531646" y="3327400"/>
            <a:ext cx="7244124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PKG: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SG2002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        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20127" y="142159"/>
            <a:ext cx="12064231" cy="680243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4L-PCB – MIPI Routing – </a:t>
            </a:r>
            <a:r>
              <a:rPr lang="zh-TW" altLang="en-US" sz="3600" dirty="0"/>
              <a:t>表层走线</a:t>
            </a:r>
            <a:endParaRPr lang="en-US" altLang="zh-TW" sz="36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9579" y="1044476"/>
          <a:ext cx="7887185" cy="152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5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 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Top/</a:t>
                      </a:r>
                    </a:p>
                    <a:p>
                      <a:pPr algn="l"/>
                      <a:r>
                        <a:rPr lang="en-US" altLang="zh-TW" sz="1600" i="0" dirty="0"/>
                        <a:t>Bottom</a:t>
                      </a:r>
                    </a:p>
                    <a:p>
                      <a:pPr algn="l"/>
                      <a:endParaRPr lang="zh-TW" altLang="en-US" sz="1600" i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</a:t>
                      </a:r>
                    </a:p>
                    <a:p>
                      <a:pPr algn="l"/>
                      <a:r>
                        <a:rPr lang="en-US" altLang="zh-TW" sz="1600" i="0" dirty="0"/>
                        <a:t>ohm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(1) Routing length L1&lt;=3.5mm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en-US" altLang="zh-TW" sz="1600" b="1" i="0" dirty="0"/>
                        <a:t>NO GND shielding</a:t>
                      </a:r>
                      <a:endParaRPr lang="zh-TW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(1) 0.125/0.1(W/S)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(2) Ds&gt;=0.2 (lane to lane spacing)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(2) Routing length L1&gt;3.5mm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en-US" altLang="zh-TW" sz="1600" b="1" i="0" dirty="0"/>
                        <a:t>Lane</a:t>
                      </a:r>
                      <a:r>
                        <a:rPr lang="zh-TW" altLang="en-US" sz="1600" b="1" i="0" dirty="0"/>
                        <a:t> </a:t>
                      </a:r>
                      <a:r>
                        <a:rPr lang="en-US" altLang="zh-TW" sz="1600" b="1" i="0" dirty="0"/>
                        <a:t>to</a:t>
                      </a:r>
                      <a:r>
                        <a:rPr lang="zh-TW" altLang="en-US" sz="1600" b="1" i="0" dirty="0"/>
                        <a:t> </a:t>
                      </a:r>
                      <a:r>
                        <a:rPr lang="en-US" altLang="zh-TW" sz="1600" b="1" i="0" dirty="0"/>
                        <a:t>lane shielding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0.125/0.125/0.125 (W/S/Dg)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群組 13"/>
          <p:cNvGrpSpPr/>
          <p:nvPr/>
        </p:nvGrpSpPr>
        <p:grpSpPr>
          <a:xfrm>
            <a:off x="598857" y="3038475"/>
            <a:ext cx="4719320" cy="3810424"/>
            <a:chOff x="598857" y="2070315"/>
            <a:chExt cx="4719320" cy="4702384"/>
          </a:xfrm>
        </p:grpSpPr>
        <p:sp>
          <p:nvSpPr>
            <p:cNvPr id="59" name="文字方塊 58"/>
            <p:cNvSpPr txBox="1"/>
            <p:nvPr/>
          </p:nvSpPr>
          <p:spPr>
            <a:xfrm>
              <a:off x="814716" y="2070315"/>
              <a:ext cx="4358640" cy="454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70C0"/>
                  </a:solidFill>
                </a:rPr>
                <a:t>Routing length&lt;=3.5mm, QFN MIPI </a:t>
              </a:r>
              <a:r>
                <a:rPr lang="en-US" altLang="zh-TW" b="1" dirty="0" err="1">
                  <a:solidFill>
                    <a:srgbClr val="0070C0"/>
                  </a:solidFill>
                </a:rPr>
                <a:t>RX@Top</a:t>
              </a:r>
              <a:endParaRPr lang="zh-TW" alt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365" y="2463220"/>
              <a:ext cx="4551436" cy="1984559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365" y="4788140"/>
              <a:ext cx="4565216" cy="1984559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598857" y="4418807"/>
              <a:ext cx="4719320" cy="454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70C0"/>
                  </a:solidFill>
                </a:rPr>
                <a:t>Routing length&lt;=3.5mm, QFN MIPI </a:t>
              </a:r>
              <a:r>
                <a:rPr lang="en-US" altLang="zh-TW" b="1" dirty="0" err="1">
                  <a:solidFill>
                    <a:srgbClr val="0070C0"/>
                  </a:solidFill>
                </a:rPr>
                <a:t>RX@Bottom</a:t>
              </a:r>
              <a:endParaRPr lang="zh-TW" alt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6986668" y="3179968"/>
            <a:ext cx="4719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Routing length&gt;=3.5mm, QFN MIPI </a:t>
            </a:r>
            <a:r>
              <a:rPr lang="en-US" altLang="zh-TW" b="1" dirty="0" err="1">
                <a:solidFill>
                  <a:srgbClr val="0070C0"/>
                </a:solidFill>
              </a:rPr>
              <a:t>RX@Bottom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7943292" y="1935439"/>
            <a:ext cx="4124326" cy="1184275"/>
            <a:chOff x="7949058" y="539699"/>
            <a:chExt cx="4124326" cy="1355041"/>
          </a:xfrm>
        </p:grpSpPr>
        <p:grpSp>
          <p:nvGrpSpPr>
            <p:cNvPr id="26" name="群組 25"/>
            <p:cNvGrpSpPr/>
            <p:nvPr/>
          </p:nvGrpSpPr>
          <p:grpSpPr>
            <a:xfrm>
              <a:off x="8087262" y="833440"/>
              <a:ext cx="3986122" cy="1061300"/>
              <a:chOff x="6761754" y="5249678"/>
              <a:chExt cx="4888023" cy="10613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6761754" y="5552692"/>
                <a:ext cx="4888023" cy="404112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8321768" y="5322794"/>
                <a:ext cx="578955" cy="221381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504073" y="5322794"/>
                <a:ext cx="578955" cy="221381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650817" y="5322794"/>
                <a:ext cx="802292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965764" y="5322794"/>
                <a:ext cx="802292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770747" y="5967485"/>
                <a:ext cx="48790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778958" y="5562795"/>
                <a:ext cx="754536" cy="421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Core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772108" y="5889571"/>
                <a:ext cx="763102" cy="421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7201640" y="5252757"/>
                <a:ext cx="402575" cy="421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10883224" y="5249678"/>
                <a:ext cx="402575" cy="421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8478722" y="5249678"/>
                <a:ext cx="373764" cy="421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9641777" y="5257698"/>
                <a:ext cx="408026" cy="421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N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3" name="直線接點 42"/>
              <p:cNvCxnSpPr/>
              <p:nvPr/>
            </p:nvCxnSpPr>
            <p:spPr>
              <a:xfrm flipV="1">
                <a:off x="8321768" y="5525614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>
              <a:xfrm flipV="1">
                <a:off x="8900723" y="551412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8338470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 flipV="1">
                <a:off x="9507117" y="5527728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10086072" y="5516236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/>
              <p:nvPr/>
            </p:nvCxnSpPr>
            <p:spPr>
              <a:xfrm>
                <a:off x="9523819" y="5651783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/>
              <p:nvPr/>
            </p:nvCxnSpPr>
            <p:spPr>
              <a:xfrm>
                <a:off x="8920569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>
              <a:xfrm flipV="1">
                <a:off x="7769344" y="5542585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>
                <a:off x="7767983" y="5651746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10639857" y="552353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 flipV="1">
                <a:off x="10087433" y="5540508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/>
              <p:cNvCxnSpPr/>
              <p:nvPr/>
            </p:nvCxnSpPr>
            <p:spPr>
              <a:xfrm>
                <a:off x="10086072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字方塊 54"/>
              <p:cNvSpPr txBox="1"/>
              <p:nvPr/>
            </p:nvSpPr>
            <p:spPr>
              <a:xfrm>
                <a:off x="8448752" y="5609039"/>
                <a:ext cx="450074" cy="385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9634867" y="5609039"/>
                <a:ext cx="450074" cy="385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9057120" y="5609039"/>
                <a:ext cx="341838" cy="385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S</a:t>
                </a:r>
                <a:endParaRPr lang="zh-TW" altLang="en-US" sz="1600" b="1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10181675" y="5609038"/>
                <a:ext cx="499910" cy="385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Dg</a:t>
                </a:r>
                <a:endParaRPr lang="zh-TW" altLang="en-US" sz="1600" b="1" dirty="0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 flipH="1">
                <a:off x="7863584" y="5609038"/>
                <a:ext cx="570944" cy="38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Dg</a:t>
                </a:r>
                <a:endParaRPr lang="zh-TW" altLang="en-US" sz="1600" b="1" dirty="0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7949058" y="539699"/>
              <a:ext cx="2245995" cy="4214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Lane to lane shielding 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8007438" y="1298039"/>
            <a:ext cx="3986122" cy="353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i="1">
              <a:solidFill>
                <a:schemeClr val="bg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517610" y="1097114"/>
            <a:ext cx="472131" cy="1934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i="1">
              <a:solidFill>
                <a:schemeClr val="bg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481765" y="1097114"/>
            <a:ext cx="472131" cy="1934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i="1">
              <a:solidFill>
                <a:schemeClr val="bg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014772" y="1660559"/>
            <a:ext cx="3978788" cy="18659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i="1">
              <a:solidFill>
                <a:schemeClr val="bg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942244" y="1304291"/>
            <a:ext cx="6153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Core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968257" y="1592464"/>
            <a:ext cx="622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GND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606446" y="1033212"/>
            <a:ext cx="328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8645604" y="1033212"/>
            <a:ext cx="304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P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9594061" y="1040221"/>
            <a:ext cx="332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N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cxnSp>
        <p:nvCxnSpPr>
          <p:cNvPr id="80" name="直線接點 79"/>
          <p:cNvCxnSpPr/>
          <p:nvPr/>
        </p:nvCxnSpPr>
        <p:spPr>
          <a:xfrm flipV="1">
            <a:off x="8517610" y="1274374"/>
            <a:ext cx="0" cy="236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V="1">
            <a:off x="8989741" y="1264330"/>
            <a:ext cx="0" cy="236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>
            <a:off x="8531230" y="1382795"/>
            <a:ext cx="45160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9484247" y="1276221"/>
            <a:ext cx="0" cy="236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 flipV="1">
            <a:off x="9956378" y="1266178"/>
            <a:ext cx="0" cy="236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9497868" y="1384643"/>
            <a:ext cx="45160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9005925" y="1382795"/>
            <a:ext cx="45160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V="1">
            <a:off x="10407983" y="1272559"/>
            <a:ext cx="0" cy="236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 flipV="1">
            <a:off x="9957488" y="1287391"/>
            <a:ext cx="0" cy="236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>
            <a:off x="9956378" y="1382795"/>
            <a:ext cx="45160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8583064" y="1347285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9550326" y="1347285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9079180" y="1347285"/>
            <a:ext cx="278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</a:t>
            </a:r>
            <a:endParaRPr lang="zh-TW" altLang="en-US" sz="1600" b="1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9996241" y="1347285"/>
            <a:ext cx="392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Ds</a:t>
            </a:r>
            <a:endParaRPr lang="zh-TW" altLang="en-US" sz="1600" b="1" dirty="0"/>
          </a:p>
        </p:txBody>
      </p:sp>
      <p:sp>
        <p:nvSpPr>
          <p:cNvPr id="67" name="矩形 66"/>
          <p:cNvSpPr/>
          <p:nvPr/>
        </p:nvSpPr>
        <p:spPr>
          <a:xfrm>
            <a:off x="7929623" y="745877"/>
            <a:ext cx="18408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highlight>
                  <a:srgbClr val="C0C0C0"/>
                </a:highlight>
              </a:rPr>
              <a:t>NO GND shielding</a:t>
            </a:r>
            <a:endParaRPr lang="zh-TW" altLang="en-US" i="1" dirty="0">
              <a:highlight>
                <a:srgbClr val="C0C0C0"/>
              </a:highlight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0390061" y="1097161"/>
            <a:ext cx="472131" cy="1934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i="1">
              <a:solidFill>
                <a:schemeClr val="bg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1354216" y="1097161"/>
            <a:ext cx="472131" cy="1934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i="1">
              <a:solidFill>
                <a:schemeClr val="bg1"/>
              </a:solidFill>
            </a:endParaRPr>
          </a:p>
        </p:txBody>
      </p:sp>
      <p:cxnSp>
        <p:nvCxnSpPr>
          <p:cNvPr id="100" name="直線單箭頭接點 99"/>
          <p:cNvCxnSpPr/>
          <p:nvPr/>
        </p:nvCxnSpPr>
        <p:spPr>
          <a:xfrm>
            <a:off x="10403681" y="1382842"/>
            <a:ext cx="45160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11370319" y="1384690"/>
            <a:ext cx="45160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10878376" y="1382842"/>
            <a:ext cx="45160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9938456" y="1384657"/>
            <a:ext cx="45160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10476317" y="1354592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0949644" y="1354592"/>
            <a:ext cx="278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</a:t>
            </a:r>
            <a:endParaRPr lang="zh-TW" altLang="en-US" sz="1600" b="1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0493454" y="1023687"/>
            <a:ext cx="304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P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11441911" y="1030696"/>
            <a:ext cx="332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N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11422219" y="1353386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cxnSp>
        <p:nvCxnSpPr>
          <p:cNvPr id="110" name="直線接點 109"/>
          <p:cNvCxnSpPr/>
          <p:nvPr/>
        </p:nvCxnSpPr>
        <p:spPr>
          <a:xfrm flipH="1">
            <a:off x="8692609" y="5774593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H="1" flipV="1">
            <a:off x="9091007" y="4597100"/>
            <a:ext cx="1" cy="113059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H="1">
            <a:off x="8750648" y="4562475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9201228" y="5155275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L1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09" y="3519514"/>
            <a:ext cx="3451510" cy="31116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Routing – Length Matching Rule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81200" y="1455830"/>
          <a:ext cx="7860361" cy="20900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2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inter skew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&lt;=2.5mm (100mils)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RX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inter skew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RX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69151" y="147999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– USB Routing – </a:t>
            </a:r>
            <a:r>
              <a:rPr lang="zh-TW" altLang="en-US" sz="3200" dirty="0"/>
              <a:t>表层走线</a:t>
            </a:r>
            <a:r>
              <a:rPr lang="en-US" altLang="zh-TW" sz="3200" dirty="0"/>
              <a:t>- Rule</a:t>
            </a:r>
            <a:endParaRPr lang="en-US" altLang="zh-TW" sz="3600" dirty="0"/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63" y="3971135"/>
            <a:ext cx="4184908" cy="674962"/>
          </a:xfrm>
          <a:prstGeom prst="rect">
            <a:avLst/>
          </a:prstGeom>
        </p:spPr>
      </p:pic>
      <p:sp>
        <p:nvSpPr>
          <p:cNvPr id="81" name="文字方塊 80"/>
          <p:cNvSpPr txBox="1"/>
          <p:nvPr/>
        </p:nvSpPr>
        <p:spPr>
          <a:xfrm>
            <a:off x="7882955" y="3624295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8731195" y="4282032"/>
            <a:ext cx="3575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S1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8259752" y="4319615"/>
            <a:ext cx="2577" cy="41111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9400371" y="4326758"/>
            <a:ext cx="0" cy="40469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8276962" y="4527592"/>
            <a:ext cx="1197104" cy="7478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7288876" y="4338930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288876" y="3968041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9634818" y="4156348"/>
            <a:ext cx="779780" cy="30670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FF00"/>
                </a:solidFill>
              </a:rPr>
              <a:t>Diff P/N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25216" y="3211529"/>
            <a:ext cx="1381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USB Diff pair</a:t>
            </a:r>
            <a:endParaRPr lang="zh-TW" altLang="en-US" dirty="0"/>
          </a:p>
        </p:txBody>
      </p:sp>
      <p:graphicFrame>
        <p:nvGraphicFramePr>
          <p:cNvPr id="50" name="表格 49"/>
          <p:cNvGraphicFramePr>
            <a:graphicFrameLocks noGrp="1"/>
          </p:cNvGraphicFramePr>
          <p:nvPr/>
        </p:nvGraphicFramePr>
        <p:xfrm>
          <a:off x="169151" y="1393522"/>
          <a:ext cx="1175615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6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USB</a:t>
                      </a:r>
                    </a:p>
                    <a:p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Top/</a:t>
                      </a:r>
                    </a:p>
                    <a:p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90ohm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0.125/0.1/0.15 (W/S/D)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Lane to lane GND shielding.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Shielding GND VIA: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dirty="0"/>
                        <a:t>Lane to Lane GND shielding</a:t>
                      </a:r>
                      <a:r>
                        <a:rPr lang="zh-TW" altLang="en-US" sz="1600" dirty="0"/>
                        <a:t>必须下</a:t>
                      </a:r>
                      <a:r>
                        <a:rPr lang="en-US" altLang="zh-TW" sz="1600" dirty="0"/>
                        <a:t>VIA 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(VIA to VIA </a:t>
                      </a:r>
                      <a:r>
                        <a:rPr lang="zh-TW" altLang="en-US" sz="1600" dirty="0"/>
                        <a:t>距离</a:t>
                      </a:r>
                      <a:r>
                        <a:rPr lang="en-US" altLang="zh-TW" sz="1600" dirty="0"/>
                        <a:t>&lt;=7.5mm)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矩形 47"/>
          <p:cNvSpPr/>
          <p:nvPr/>
        </p:nvSpPr>
        <p:spPr>
          <a:xfrm>
            <a:off x="497537" y="4456472"/>
            <a:ext cx="5410900" cy="6120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580427" y="4226574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762732" y="4226574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4909476" y="4226574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224423" y="4226574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497536" y="5076370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59566" y="4579612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pp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497367" y="5027031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460299" y="4156537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5141883" y="4153458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727256" y="4153458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3890311" y="4161478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62" name="直線接點 61"/>
          <p:cNvCxnSpPr/>
          <p:nvPr/>
        </p:nvCxnSpPr>
        <p:spPr>
          <a:xfrm flipV="1">
            <a:off x="2580427" y="3938509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V="1">
            <a:off x="3159382" y="3927017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2597129" y="4062564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3765776" y="3940623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V="1">
            <a:off x="4344731" y="3929131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3782478" y="4064678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>
            <a:off x="3179228" y="4062564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 flipV="1">
            <a:off x="2028003" y="3955480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2026642" y="4064641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4898516" y="393643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V="1">
            <a:off x="4346092" y="3953403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4344731" y="4062564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2707411" y="3752424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893526" y="3752424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3315779" y="3752424"/>
            <a:ext cx="278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</a:t>
            </a:r>
            <a:endParaRPr lang="zh-TW" altLang="en-US" sz="1600" b="1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4440334" y="3752424"/>
            <a:ext cx="3111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78" name="文字方塊 77"/>
          <p:cNvSpPr txBox="1"/>
          <p:nvPr/>
        </p:nvSpPr>
        <p:spPr>
          <a:xfrm flipH="1">
            <a:off x="2122244" y="3752424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79" name="矩形 78"/>
          <p:cNvSpPr/>
          <p:nvPr/>
        </p:nvSpPr>
        <p:spPr>
          <a:xfrm>
            <a:off x="5037825" y="4466456"/>
            <a:ext cx="549568" cy="602082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1332088" y="4457926"/>
            <a:ext cx="549568" cy="610612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</a:rPr>
              <a:t>Outline</a:t>
            </a:r>
            <a:endParaRPr lang="zh-TW" altLang="en-US" sz="3600" b="1" dirty="0">
              <a:latin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 flipH="1">
            <a:off x="500514" y="941490"/>
            <a:ext cx="852798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Stackup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DDR </a:t>
            </a:r>
            <a:r>
              <a:rPr lang="zh-TW" altLang="en-US" dirty="0"/>
              <a:t>电源绕线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Serdes</a:t>
            </a:r>
            <a:r>
              <a:rPr lang="zh-TW" altLang="en-US" dirty="0"/>
              <a:t>讯号绕线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MIPI/USB/EPHY</a:t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Single-end</a:t>
            </a:r>
            <a:r>
              <a:rPr lang="zh-TW" altLang="en-US" dirty="0"/>
              <a:t>讯号绕线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GPIO/SDIO</a:t>
            </a:r>
            <a:br>
              <a:rPr lang="en-US" altLang="zh-TW" dirty="0"/>
            </a:br>
            <a:r>
              <a:rPr lang="en-US" altLang="zh-TW" dirty="0"/>
              <a:t>- EMMC/AUD/XTAL/WIFI</a:t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模拟</a:t>
            </a:r>
            <a:r>
              <a:rPr lang="en-US" altLang="zh-TW" dirty="0"/>
              <a:t>/</a:t>
            </a:r>
            <a:r>
              <a:rPr lang="zh-TW" altLang="en-US" dirty="0"/>
              <a:t>数字电源绕线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VDDC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CN" altLang="zh-TW" dirty="0"/>
              <a:t>模拟</a:t>
            </a:r>
            <a:r>
              <a:rPr lang="en-US" altLang="zh-TW" dirty="0"/>
              <a:t>IO</a:t>
            </a:r>
            <a:r>
              <a:rPr lang="zh-TW" altLang="en-US" dirty="0"/>
              <a:t>电源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USB Routing – Length Matching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981200" y="1455830"/>
          <a:ext cx="7860361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2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9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USB_DM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USB_DP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232212" y="241827"/>
            <a:ext cx="11959788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- EPHY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– </a:t>
            </a:r>
            <a:r>
              <a:rPr lang="zh-TW" altLang="en-US" sz="3200" dirty="0"/>
              <a:t>线长</a:t>
            </a:r>
            <a:r>
              <a:rPr lang="en-US" altLang="zh-TW" sz="3200" dirty="0"/>
              <a:t>&lt;=40mm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619272" y="3735396"/>
            <a:ext cx="1278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EPHY TX/RX</a:t>
            </a:r>
            <a:endParaRPr lang="zh-TW" altLang="en-US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694" y="4580735"/>
            <a:ext cx="4184908" cy="67496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7971186" y="4233895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8819426" y="4891632"/>
            <a:ext cx="3575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S1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5" name="直線接點 44"/>
          <p:cNvCxnSpPr/>
          <p:nvPr/>
        </p:nvCxnSpPr>
        <p:spPr>
          <a:xfrm>
            <a:off x="8347983" y="4929215"/>
            <a:ext cx="2577" cy="41111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9488602" y="4936358"/>
            <a:ext cx="0" cy="40469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8365193" y="5137192"/>
            <a:ext cx="1197104" cy="7478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7377107" y="4948530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377107" y="4577641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9723049" y="4765948"/>
            <a:ext cx="779780" cy="30670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FF00"/>
                </a:solidFill>
              </a:rPr>
              <a:t>Diff P/N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97537" y="4933992"/>
            <a:ext cx="5410900" cy="6120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80427" y="4704094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3762732" y="4704094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909476" y="4704094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1224423" y="4704094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497536" y="5553890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559566" y="5057132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pp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497367" y="5504551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1460299" y="4634057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141883" y="4630978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2727256" y="4630978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3890311" y="4638998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71" name="直線接點 70"/>
          <p:cNvCxnSpPr/>
          <p:nvPr/>
        </p:nvCxnSpPr>
        <p:spPr>
          <a:xfrm flipV="1">
            <a:off x="2580427" y="4416029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V="1">
            <a:off x="3159382" y="4404537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2597129" y="4540084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V="1">
            <a:off x="3765776" y="4418143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V="1">
            <a:off x="4344731" y="4406651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782478" y="4542198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179228" y="4540084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V="1">
            <a:off x="2028003" y="4433000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2026642" y="4542161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V="1">
            <a:off x="4898516" y="441395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V="1">
            <a:off x="4346092" y="4430923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>
            <a:off x="4344731" y="4540084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/>
          <p:cNvSpPr txBox="1"/>
          <p:nvPr/>
        </p:nvSpPr>
        <p:spPr>
          <a:xfrm>
            <a:off x="2707411" y="4229944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893526" y="4229944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3315779" y="4229944"/>
            <a:ext cx="278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</a:t>
            </a:r>
            <a:endParaRPr lang="zh-TW" altLang="en-US" sz="1600" b="1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440334" y="4229944"/>
            <a:ext cx="3111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87" name="文字方塊 86"/>
          <p:cNvSpPr txBox="1"/>
          <p:nvPr/>
        </p:nvSpPr>
        <p:spPr>
          <a:xfrm flipH="1">
            <a:off x="2122244" y="4229944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88" name="矩形 87"/>
          <p:cNvSpPr/>
          <p:nvPr/>
        </p:nvSpPr>
        <p:spPr>
          <a:xfrm>
            <a:off x="5037825" y="4943976"/>
            <a:ext cx="549568" cy="602082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1332088" y="4935446"/>
            <a:ext cx="549568" cy="610612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表格 50"/>
          <p:cNvGraphicFramePr>
            <a:graphicFrameLocks noGrp="1"/>
          </p:cNvGraphicFramePr>
          <p:nvPr/>
        </p:nvGraphicFramePr>
        <p:xfrm>
          <a:off x="276224" y="1574533"/>
          <a:ext cx="1175615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6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EPHY TX/RX</a:t>
                      </a:r>
                      <a:r>
                        <a:rPr lang="zh-TW" altLang="en-US" sz="1600" b="1" i="0" dirty="0"/>
                        <a:t> </a:t>
                      </a:r>
                      <a:endParaRPr lang="en-US" altLang="zh-TW" sz="1600" b="1" i="0" dirty="0"/>
                    </a:p>
                    <a:p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100ohm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0.125/0.125/0.15 (W/S/D)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Lane to lane GND shielding.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Shielding GND VIA: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dirty="0"/>
                        <a:t>Lane to Lane GND shielding</a:t>
                      </a:r>
                      <a:r>
                        <a:rPr lang="zh-TW" altLang="en-US" sz="1600" dirty="0"/>
                        <a:t>必须下</a:t>
                      </a:r>
                      <a:r>
                        <a:rPr lang="en-US" altLang="zh-TW" sz="1600" dirty="0"/>
                        <a:t>VIA 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(VIA to VIA </a:t>
                      </a:r>
                      <a:r>
                        <a:rPr lang="zh-TW" altLang="en-US" sz="1600" dirty="0"/>
                        <a:t>距离  </a:t>
                      </a:r>
                      <a:r>
                        <a:rPr lang="en-US" altLang="zh-TW" sz="1600" dirty="0"/>
                        <a:t>S1&lt;=7.5mm)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85749" y="1263656"/>
          <a:ext cx="11325226" cy="701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24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Requirement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EPHY TX/RX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 TX to RX GND shielding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TX/RX GND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shielding</a:t>
                      </a:r>
                      <a:r>
                        <a:rPr lang="zh-TW" altLang="en-US" sz="1600" dirty="0"/>
                        <a:t>至</a:t>
                      </a:r>
                      <a:r>
                        <a:rPr lang="en-US" altLang="zh-TW" sz="1600" dirty="0"/>
                        <a:t>pin/ball </a:t>
                      </a:r>
                      <a:r>
                        <a:rPr lang="zh-TW" altLang="en-US" sz="1600" dirty="0"/>
                        <a:t>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標題 1"/>
          <p:cNvSpPr txBox="1"/>
          <p:nvPr/>
        </p:nvSpPr>
        <p:spPr>
          <a:xfrm>
            <a:off x="198251" y="183054"/>
            <a:ext cx="11795498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4L-PCB EPHY Routing 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– </a:t>
            </a:r>
            <a:r>
              <a:rPr lang="zh-TW" altLang="en-US" sz="3600" dirty="0"/>
              <a:t>线长</a:t>
            </a:r>
            <a:r>
              <a:rPr lang="en-US" altLang="zh-TW" sz="3600" dirty="0"/>
              <a:t>&lt;=40mm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4170974" y="2920188"/>
            <a:ext cx="3315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QFN EPHY TX/RX differential@L1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4" y="3292809"/>
            <a:ext cx="5972176" cy="2098341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6605635" y="3751361"/>
            <a:ext cx="843280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EPHY_TX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634210" y="4301819"/>
            <a:ext cx="855345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EPHY_RX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175612" y="4619121"/>
            <a:ext cx="1024914" cy="66922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4291060" y="4744819"/>
            <a:ext cx="2228850" cy="6451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TX/RX GND</a:t>
            </a:r>
            <a:r>
              <a:rPr lang="zh-TW" altLang="en-US" sz="1800" b="1" dirty="0">
                <a:solidFill>
                  <a:schemeClr val="bg1"/>
                </a:solidFill>
              </a:rPr>
              <a:t> </a:t>
            </a:r>
            <a:r>
              <a:rPr lang="en-US" altLang="zh-TW" sz="1800" b="1" dirty="0">
                <a:solidFill>
                  <a:schemeClr val="bg1"/>
                </a:solidFill>
              </a:rPr>
              <a:t>shielding</a:t>
            </a:r>
          </a:p>
          <a:p>
            <a:r>
              <a:rPr lang="zh-TW" altLang="en-US" sz="1800" b="1" dirty="0">
                <a:solidFill>
                  <a:schemeClr val="bg1"/>
                </a:solidFill>
              </a:rPr>
              <a:t>至</a:t>
            </a:r>
            <a:r>
              <a:rPr lang="en-US" altLang="zh-TW" sz="1800" b="1" dirty="0">
                <a:solidFill>
                  <a:schemeClr val="bg1"/>
                </a:solidFill>
              </a:rPr>
              <a:t>pin </a:t>
            </a:r>
            <a:r>
              <a:rPr lang="zh-TW" altLang="en-US" sz="1800" b="1" dirty="0">
                <a:solidFill>
                  <a:schemeClr val="bg1"/>
                </a:solidFill>
              </a:rPr>
              <a:t>端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232212" y="241827"/>
            <a:ext cx="12406828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- EPHY Routing 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– </a:t>
            </a:r>
            <a:r>
              <a:rPr lang="zh-TW" altLang="en-US" sz="3600" dirty="0"/>
              <a:t>线长</a:t>
            </a:r>
            <a:r>
              <a:rPr lang="en-US" altLang="zh-TW" sz="3600" dirty="0"/>
              <a:t>&gt;40mm</a:t>
            </a:r>
          </a:p>
        </p:txBody>
      </p: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232212" y="1094565"/>
          <a:ext cx="11756150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6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EPHY TX/RX</a:t>
                      </a:r>
                      <a:r>
                        <a:rPr lang="zh-TW" altLang="en-US" sz="1600" b="1" i="0" dirty="0"/>
                        <a:t> </a:t>
                      </a:r>
                      <a:endParaRPr lang="en-US" altLang="zh-TW" sz="1600" b="1" i="0" dirty="0"/>
                    </a:p>
                    <a:p>
                      <a:r>
                        <a:rPr lang="en-US" altLang="zh-TW" sz="1600" b="1" i="0" dirty="0"/>
                        <a:t>P/N rout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No control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0.125/0.125/0.125 (</a:t>
                      </a:r>
                      <a:r>
                        <a:rPr lang="en-US" altLang="zh-TW" sz="1600" i="0" dirty="0" err="1"/>
                        <a:t>Ws</a:t>
                      </a:r>
                      <a:r>
                        <a:rPr lang="en-US" altLang="zh-TW" sz="1600" i="0" dirty="0"/>
                        <a:t>/Sg/</a:t>
                      </a:r>
                      <a:r>
                        <a:rPr lang="en-US" altLang="zh-TW" sz="1600" i="0" dirty="0" err="1"/>
                        <a:t>Wg</a:t>
                      </a:r>
                      <a:r>
                        <a:rPr lang="en-US" altLang="zh-TW" sz="1600" i="0" dirty="0"/>
                        <a:t>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P/N </a:t>
                      </a:r>
                      <a:r>
                        <a:rPr lang="zh-TW" altLang="en-US" sz="1600" i="0" dirty="0"/>
                        <a:t>之间须有</a:t>
                      </a:r>
                      <a:r>
                        <a:rPr lang="en-US" altLang="zh-TW" sz="1600" i="0" dirty="0"/>
                        <a:t>GND trace shielding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TX/RX </a:t>
                      </a:r>
                      <a:r>
                        <a:rPr lang="zh-TW" altLang="en-US" sz="1600" i="0" dirty="0"/>
                        <a:t>之间须有</a:t>
                      </a:r>
                      <a:r>
                        <a:rPr lang="en-US" altLang="zh-TW" sz="1600" i="0" dirty="0"/>
                        <a:t>GND trace shielding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GND trace VIA rule: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1)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SOC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 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SOC PKG E-pad</a:t>
                      </a:r>
                      <a:r>
                        <a:rPr lang="zh-TW" altLang="en-US" sz="1600" i="0" dirty="0"/>
                        <a:t>构成回路</a:t>
                      </a:r>
                      <a:r>
                        <a:rPr lang="en-US" altLang="zh-TW" sz="1600" i="0" dirty="0"/>
                        <a:t> 2)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transformer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transformer GND pin</a:t>
                      </a:r>
                      <a:r>
                        <a:rPr lang="zh-TW" altLang="en-US" sz="1600" i="0" dirty="0"/>
                        <a:t>构成回路</a:t>
                      </a:r>
                      <a:endParaRPr lang="en-US" altLang="zh-TW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文字方塊 40"/>
          <p:cNvSpPr txBox="1"/>
          <p:nvPr/>
        </p:nvSpPr>
        <p:spPr>
          <a:xfrm>
            <a:off x="2635821" y="3752136"/>
            <a:ext cx="1322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EPHY TX/RX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971186" y="3083418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9548" y="4920017"/>
            <a:ext cx="5410900" cy="5425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989798" y="46901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4198263" y="47002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09547" y="5478955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710617" y="5022837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pp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709378" y="5429616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2136627" y="46170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4325842" y="46351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71" name="直線接點 70"/>
          <p:cNvCxnSpPr/>
          <p:nvPr/>
        </p:nvCxnSpPr>
        <p:spPr>
          <a:xfrm flipV="1">
            <a:off x="1989798" y="44020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V="1">
            <a:off x="2568753" y="439056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2006500" y="452610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V="1">
            <a:off x="4201307" y="441432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V="1">
            <a:off x="4780262" y="440283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218009" y="4538383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2588599" y="452610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V="1">
            <a:off x="1437374" y="441902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143601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V="1">
            <a:off x="4781623" y="442710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/>
          <p:cNvSpPr txBox="1"/>
          <p:nvPr/>
        </p:nvSpPr>
        <p:spPr>
          <a:xfrm>
            <a:off x="2116782" y="4215969"/>
            <a:ext cx="4483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Ws</a:t>
            </a:r>
            <a:endParaRPr lang="zh-TW" altLang="en-US" sz="1600" b="1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329057" y="4226129"/>
            <a:ext cx="4483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Ws</a:t>
            </a:r>
            <a:endParaRPr lang="zh-TW" altLang="en-US" sz="1600" b="1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725150" y="4215969"/>
            <a:ext cx="375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87" name="文字方塊 86"/>
          <p:cNvSpPr txBox="1"/>
          <p:nvPr/>
        </p:nvSpPr>
        <p:spPr>
          <a:xfrm flipH="1">
            <a:off x="1531615" y="42159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53" name="矩形 52"/>
          <p:cNvSpPr/>
          <p:nvPr/>
        </p:nvSpPr>
        <p:spPr>
          <a:xfrm>
            <a:off x="841718" y="47104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971270" y="46505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17558" y="47002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3247110" y="46404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56" name="直線接點 55"/>
          <p:cNvCxnSpPr/>
          <p:nvPr/>
        </p:nvCxnSpPr>
        <p:spPr>
          <a:xfrm flipV="1">
            <a:off x="3124347" y="442448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V="1">
            <a:off x="3686353" y="440072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3706199" y="453626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/>
          <p:cNvSpPr txBox="1"/>
          <p:nvPr/>
        </p:nvSpPr>
        <p:spPr>
          <a:xfrm>
            <a:off x="3812270" y="4226129"/>
            <a:ext cx="375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cxnSp>
        <p:nvCxnSpPr>
          <p:cNvPr id="92" name="直線接點 91"/>
          <p:cNvCxnSpPr/>
          <p:nvPr/>
        </p:nvCxnSpPr>
        <p:spPr>
          <a:xfrm flipV="1">
            <a:off x="5383238" y="44020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482945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/>
          <p:cNvSpPr txBox="1"/>
          <p:nvPr/>
        </p:nvSpPr>
        <p:spPr>
          <a:xfrm flipH="1">
            <a:off x="4925055" y="42159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95" name="矩形 94"/>
          <p:cNvSpPr/>
          <p:nvPr/>
        </p:nvSpPr>
        <p:spPr>
          <a:xfrm>
            <a:off x="5373078" y="47104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5502630" y="46505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3233491" y="4218659"/>
            <a:ext cx="4635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98" name="直線接點 97"/>
          <p:cNvCxnSpPr/>
          <p:nvPr/>
        </p:nvCxnSpPr>
        <p:spPr>
          <a:xfrm flipV="1">
            <a:off x="5982678" y="441221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/>
          <p:cNvSpPr txBox="1"/>
          <p:nvPr/>
        </p:nvSpPr>
        <p:spPr>
          <a:xfrm flipH="1">
            <a:off x="5473694" y="4226129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100" name="直線單箭頭接點 99"/>
          <p:cNvCxnSpPr/>
          <p:nvPr/>
        </p:nvCxnSpPr>
        <p:spPr>
          <a:xfrm>
            <a:off x="540857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V="1">
            <a:off x="790918" y="44020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780758" y="47104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" name="直線單箭頭接點 103"/>
          <p:cNvCxnSpPr/>
          <p:nvPr/>
        </p:nvCxnSpPr>
        <p:spPr>
          <a:xfrm>
            <a:off x="83657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 flipH="1">
            <a:off x="952661" y="4196977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80" y="3521362"/>
            <a:ext cx="3312477" cy="323276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697275" y="5714096"/>
            <a:ext cx="8204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E-PAD </a:t>
            </a:r>
          </a:p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GND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 rot="20813494">
            <a:off x="8542341" y="5019894"/>
            <a:ext cx="621905" cy="106353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橢圓 105"/>
          <p:cNvSpPr/>
          <p:nvPr/>
        </p:nvSpPr>
        <p:spPr>
          <a:xfrm rot="150181">
            <a:off x="8910067" y="3618906"/>
            <a:ext cx="1574609" cy="95665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057988" y="4553528"/>
            <a:ext cx="1326515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GND </a:t>
            </a:r>
            <a:r>
              <a:rPr lang="zh-TW" altLang="en-US" sz="1600" b="1" dirty="0">
                <a:solidFill>
                  <a:schemeClr val="bg1"/>
                </a:solidFill>
              </a:rPr>
              <a:t>回流</a:t>
            </a:r>
            <a:r>
              <a:rPr lang="en-US" altLang="zh-TW" sz="1600" b="1" dirty="0">
                <a:solidFill>
                  <a:schemeClr val="bg1"/>
                </a:solidFill>
              </a:rPr>
              <a:t>VIA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8519508" y="6087688"/>
            <a:ext cx="1326515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GND </a:t>
            </a:r>
            <a:r>
              <a:rPr lang="zh-TW" altLang="en-US" sz="1600" b="1" dirty="0">
                <a:solidFill>
                  <a:schemeClr val="bg1"/>
                </a:solidFill>
              </a:rPr>
              <a:t>回流</a:t>
            </a:r>
            <a:r>
              <a:rPr lang="en-US" altLang="zh-TW" sz="1600" b="1" dirty="0">
                <a:solidFill>
                  <a:schemeClr val="bg1"/>
                </a:solidFill>
              </a:rPr>
              <a:t>VIA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02806" y="5495124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9065295" y="4007327"/>
            <a:ext cx="136334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Transformer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711857" y="4450517"/>
            <a:ext cx="36131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400" dirty="0">
                <a:solidFill>
                  <a:schemeClr val="bg1"/>
                </a:solidFill>
              </a:rPr>
              <a:t>TX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8935377" y="4785797"/>
            <a:ext cx="37147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400" dirty="0">
                <a:solidFill>
                  <a:schemeClr val="bg1"/>
                </a:solidFill>
              </a:rPr>
              <a:t>RX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10" name="文字方塊 109"/>
          <p:cNvSpPr txBox="1"/>
          <p:nvPr/>
        </p:nvSpPr>
        <p:spPr>
          <a:xfrm>
            <a:off x="919828" y="4661656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85749" y="1263656"/>
          <a:ext cx="11325226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24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Requirement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EPHY TX/RX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TX to RX GND shielding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0.125/0.125 (</a:t>
                      </a:r>
                      <a:r>
                        <a:rPr lang="en-US" altLang="zh-TW" sz="1600" i="0" dirty="0" err="1"/>
                        <a:t>Wg</a:t>
                      </a:r>
                      <a:r>
                        <a:rPr lang="en-US" altLang="zh-TW" sz="1600" i="0" dirty="0"/>
                        <a:t>/Sg)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i="0" dirty="0"/>
                        <a:t>GND trace VIA rule: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1)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SOC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 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SOC PKG E-pad</a:t>
                      </a:r>
                      <a:r>
                        <a:rPr lang="zh-TW" altLang="en-US" sz="1600" i="0" dirty="0"/>
                        <a:t>构成回路</a:t>
                      </a:r>
                      <a:r>
                        <a:rPr lang="en-US" altLang="zh-TW" sz="1600" i="0" dirty="0"/>
                        <a:t/>
                      </a:r>
                      <a:br>
                        <a:rPr lang="en-US" altLang="zh-TW" sz="1600" i="0" dirty="0"/>
                      </a:b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2)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transformer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transformer GND pin</a:t>
                      </a:r>
                      <a:r>
                        <a:rPr lang="zh-TW" altLang="en-US" sz="1600" i="0" dirty="0"/>
                        <a:t>构成回路</a:t>
                      </a:r>
                      <a:endParaRPr lang="en-US" altLang="zh-TW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標題 1"/>
          <p:cNvSpPr txBox="1"/>
          <p:nvPr/>
        </p:nvSpPr>
        <p:spPr>
          <a:xfrm>
            <a:off x="198251" y="183054"/>
            <a:ext cx="11795498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4L-PCB EPHY Routing 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– </a:t>
            </a:r>
            <a:r>
              <a:rPr lang="zh-TW" altLang="en-US" sz="3600" dirty="0"/>
              <a:t>线长</a:t>
            </a:r>
            <a:r>
              <a:rPr lang="en-US" altLang="zh-TW" sz="3600" dirty="0"/>
              <a:t>&gt;40mm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857521" y="3188108"/>
            <a:ext cx="2199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EPHY TX/RX Isolation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0987" y="4462817"/>
            <a:ext cx="10119108" cy="6301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233638" y="42329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442103" y="42430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800986" y="5052234"/>
            <a:ext cx="10119108" cy="2875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791897" y="4545317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pp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800818" y="5002896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380467" y="41598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569682" y="41779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5024102" y="394563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5025463" y="396990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085558" y="42532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1215110" y="41933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61398" y="42430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3490950" y="41832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55" name="直線接點 54"/>
          <p:cNvCxnSpPr/>
          <p:nvPr/>
        </p:nvCxnSpPr>
        <p:spPr>
          <a:xfrm flipV="1">
            <a:off x="5627078" y="39448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507329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 flipH="1">
            <a:off x="5168895" y="37587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58" name="矩形 57"/>
          <p:cNvSpPr/>
          <p:nvPr/>
        </p:nvSpPr>
        <p:spPr>
          <a:xfrm>
            <a:off x="5616918" y="42532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5746470" y="41933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61" name="直線接點 60"/>
          <p:cNvCxnSpPr/>
          <p:nvPr/>
        </p:nvCxnSpPr>
        <p:spPr>
          <a:xfrm flipV="1">
            <a:off x="6226518" y="395501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 flipH="1">
            <a:off x="5717534" y="3768929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63" name="直線單箭頭接點 62"/>
          <p:cNvCxnSpPr/>
          <p:nvPr/>
        </p:nvCxnSpPr>
        <p:spPr>
          <a:xfrm>
            <a:off x="565241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1024598" y="42532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6754838" y="42329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63303" y="42430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6901667" y="41598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9090882" y="41779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72" name="直線接點 71"/>
          <p:cNvCxnSpPr/>
          <p:nvPr/>
        </p:nvCxnSpPr>
        <p:spPr>
          <a:xfrm flipV="1">
            <a:off x="6754838" y="39448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620105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 flipH="1">
            <a:off x="6296655" y="37587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88" name="矩形 87"/>
          <p:cNvSpPr/>
          <p:nvPr/>
        </p:nvSpPr>
        <p:spPr>
          <a:xfrm>
            <a:off x="7882598" y="42430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8012150" y="41832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1162893" y="41733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0097478" y="427355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文字方塊 101"/>
          <p:cNvSpPr txBox="1"/>
          <p:nvPr/>
        </p:nvSpPr>
        <p:spPr>
          <a:xfrm>
            <a:off x="10227030" y="421368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73848" y="3659143"/>
            <a:ext cx="4127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/>
              <a:t>TX</a:t>
            </a:r>
            <a:endParaRPr lang="zh-TW" altLang="en-US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8882331" y="3659143"/>
            <a:ext cx="425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/>
              <a:t>RX</a:t>
            </a:r>
            <a:endParaRPr lang="zh-TW" alt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52399" y="56726"/>
            <a:ext cx="118872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 Routing – Length Matching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66788" y="1455830"/>
          <a:ext cx="8474774" cy="7968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1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EPHY TX/RX</a:t>
                      </a:r>
                      <a:r>
                        <a:rPr lang="zh-TW" altLang="en-US" sz="1600" b="1" i="0" dirty="0"/>
                        <a:t> </a:t>
                      </a:r>
                      <a:r>
                        <a:rPr lang="en-US" altLang="zh-TW" sz="1600" b="1" i="0" dirty="0"/>
                        <a:t>Diff pair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00339" y="1740685"/>
            <a:ext cx="45542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Single-end </a:t>
            </a:r>
            <a:r>
              <a:rPr lang="zh-TW" altLang="en-US" sz="4000" b="1" dirty="0">
                <a:solidFill>
                  <a:srgbClr val="92D050"/>
                </a:solidFill>
              </a:rPr>
              <a:t>讯号绕线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473937" y="3149101"/>
            <a:ext cx="7244124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PKG: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SG2002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       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21920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- Single-end – Rule</a:t>
            </a:r>
          </a:p>
        </p:txBody>
      </p:sp>
      <p:graphicFrame>
        <p:nvGraphicFramePr>
          <p:cNvPr id="50" name="表格 49"/>
          <p:cNvGraphicFramePr>
            <a:graphicFrameLocks noGrp="1"/>
          </p:cNvGraphicFramePr>
          <p:nvPr/>
        </p:nvGraphicFramePr>
        <p:xfrm>
          <a:off x="283334" y="1330996"/>
          <a:ext cx="11625331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6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4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2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60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681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SDIO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RTC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altLang="zh-TW" sz="1600" b="1" dirty="0">
                        <a:effectLst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4L-PCB: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b="1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0.1/0.1 (S/D) (0.1mm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rout: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b="1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0.15/0.1 (S/D) (0.15mm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1" name="群組 50"/>
          <p:cNvGrpSpPr/>
          <p:nvPr/>
        </p:nvGrpSpPr>
        <p:grpSpPr>
          <a:xfrm>
            <a:off x="3955090" y="4040483"/>
            <a:ext cx="4247848" cy="1086237"/>
            <a:chOff x="7217180" y="1635838"/>
            <a:chExt cx="4958778" cy="1086237"/>
          </a:xfrm>
        </p:grpSpPr>
        <p:grpSp>
          <p:nvGrpSpPr>
            <p:cNvPr id="52" name="群組 51"/>
            <p:cNvGrpSpPr/>
            <p:nvPr/>
          </p:nvGrpSpPr>
          <p:grpSpPr>
            <a:xfrm>
              <a:off x="7217180" y="2016895"/>
              <a:ext cx="4958778" cy="636174"/>
              <a:chOff x="7217181" y="2016895"/>
              <a:chExt cx="4037660" cy="636174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7218996" y="2016895"/>
                <a:ext cx="4035844" cy="46380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7217181" y="2431689"/>
                <a:ext cx="4037660" cy="22138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8305554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099278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395219" y="1786998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7259852" y="2026371"/>
              <a:ext cx="49517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7225948" y="2353775"/>
              <a:ext cx="7264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7504359" y="1716961"/>
              <a:ext cx="38323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8361711" y="1713882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9142512" y="1721902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直線接點 60"/>
            <p:cNvCxnSpPr/>
            <p:nvPr/>
          </p:nvCxnSpPr>
          <p:spPr>
            <a:xfrm flipV="1">
              <a:off x="8305554" y="19898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 flipV="1">
              <a:off x="8694228" y="19783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/>
            <p:nvPr/>
          </p:nvCxnSpPr>
          <p:spPr>
            <a:xfrm>
              <a:off x="8316766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 flipV="1">
              <a:off x="9101322" y="199193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/>
            <p:nvPr/>
          </p:nvCxnSpPr>
          <p:spPr>
            <a:xfrm>
              <a:off x="9112535" y="211598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/>
            <p:nvPr/>
          </p:nvCxnSpPr>
          <p:spPr>
            <a:xfrm>
              <a:off x="8707551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/>
            <p:nvPr/>
          </p:nvCxnSpPr>
          <p:spPr>
            <a:xfrm flipV="1">
              <a:off x="7934691" y="200678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>
              <a:off x="7933777" y="2115950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8342678" y="2073243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9138960" y="2073243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8751097" y="2073243"/>
              <a:ext cx="325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72" name="文字方塊 71"/>
            <p:cNvSpPr txBox="1"/>
            <p:nvPr/>
          </p:nvSpPr>
          <p:spPr>
            <a:xfrm flipH="1">
              <a:off x="7949834" y="2073243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9891080" y="1785392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9934314" y="1720296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直線接點 74"/>
            <p:cNvCxnSpPr/>
            <p:nvPr/>
          </p:nvCxnSpPr>
          <p:spPr>
            <a:xfrm flipV="1">
              <a:off x="9486029" y="196709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 flipV="1">
              <a:off x="9893124" y="19807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>
              <a:off x="9904337" y="2095131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>
              <a:off x="9499353" y="2102642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字方塊 78"/>
            <p:cNvSpPr txBox="1"/>
            <p:nvPr/>
          </p:nvSpPr>
          <p:spPr>
            <a:xfrm>
              <a:off x="9930762" y="2062012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9542899" y="2062012"/>
              <a:ext cx="325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82" name="矩形 81"/>
            <p:cNvSpPr/>
            <p:nvPr/>
          </p:nvSpPr>
          <p:spPr>
            <a:xfrm>
              <a:off x="10711754" y="1783789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10754988" y="1718693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直線接點 83"/>
            <p:cNvCxnSpPr/>
            <p:nvPr/>
          </p:nvCxnSpPr>
          <p:spPr>
            <a:xfrm flipV="1">
              <a:off x="10277828" y="196549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 flipV="1">
              <a:off x="10713798" y="19790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/>
            <p:nvPr/>
          </p:nvCxnSpPr>
          <p:spPr>
            <a:xfrm>
              <a:off x="10725010" y="2093528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字方塊 86"/>
            <p:cNvSpPr txBox="1"/>
            <p:nvPr/>
          </p:nvSpPr>
          <p:spPr>
            <a:xfrm>
              <a:off x="10751436" y="2060409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8" name="矩形 87"/>
            <p:cNvSpPr/>
            <p:nvPr/>
          </p:nvSpPr>
          <p:spPr>
            <a:xfrm>
              <a:off x="11474736" y="1775766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1583876" y="1705729"/>
              <a:ext cx="38323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90" name="直線接點 89"/>
            <p:cNvCxnSpPr/>
            <p:nvPr/>
          </p:nvCxnSpPr>
          <p:spPr>
            <a:xfrm flipV="1">
              <a:off x="11470666" y="196896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/>
            <p:nvPr/>
          </p:nvCxnSpPr>
          <p:spPr>
            <a:xfrm flipV="1">
              <a:off x="11099803" y="198593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>
              <a:off x="11098889" y="209509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字方塊 92"/>
            <p:cNvSpPr txBox="1"/>
            <p:nvPr/>
          </p:nvSpPr>
          <p:spPr>
            <a:xfrm flipH="1">
              <a:off x="11114946" y="2052390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10332618" y="1635838"/>
              <a:ext cx="39806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sp>
        <p:nvSpPr>
          <p:cNvPr id="97" name="矩形 96"/>
          <p:cNvSpPr/>
          <p:nvPr/>
        </p:nvSpPr>
        <p:spPr>
          <a:xfrm>
            <a:off x="3863905" y="3756260"/>
            <a:ext cx="271362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 dirty="0">
                <a:highlight>
                  <a:srgbClr val="C0C0C0"/>
                </a:highlight>
              </a:rPr>
              <a:t>NO GND trace shielding</a:t>
            </a:r>
            <a:endParaRPr lang="zh-TW" altLang="en-US" i="1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96953" y="11520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– EMMC – Rule</a:t>
            </a:r>
          </a:p>
        </p:txBody>
      </p:sp>
      <p:grpSp>
        <p:nvGrpSpPr>
          <p:cNvPr id="80" name="群組 79"/>
          <p:cNvGrpSpPr/>
          <p:nvPr/>
        </p:nvGrpSpPr>
        <p:grpSpPr>
          <a:xfrm>
            <a:off x="3471808" y="4053390"/>
            <a:ext cx="4849222" cy="1086237"/>
            <a:chOff x="7217180" y="1635838"/>
            <a:chExt cx="4958778" cy="1086237"/>
          </a:xfrm>
        </p:grpSpPr>
        <p:grpSp>
          <p:nvGrpSpPr>
            <p:cNvPr id="126" name="群組 125"/>
            <p:cNvGrpSpPr/>
            <p:nvPr/>
          </p:nvGrpSpPr>
          <p:grpSpPr>
            <a:xfrm>
              <a:off x="7217180" y="2016895"/>
              <a:ext cx="4958778" cy="636174"/>
              <a:chOff x="7217181" y="2016895"/>
              <a:chExt cx="4037660" cy="636174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7218996" y="2016895"/>
                <a:ext cx="4035844" cy="46380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7217181" y="2431689"/>
                <a:ext cx="4037660" cy="22138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7" name="矩形 126"/>
            <p:cNvSpPr/>
            <p:nvPr/>
          </p:nvSpPr>
          <p:spPr>
            <a:xfrm>
              <a:off x="8305554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9099278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7395219" y="1786998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7259852" y="2026371"/>
              <a:ext cx="433763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7225948" y="2353775"/>
              <a:ext cx="63635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7504359" y="1716961"/>
              <a:ext cx="33571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33" name="文字方塊 132"/>
            <p:cNvSpPr txBox="1"/>
            <p:nvPr/>
          </p:nvSpPr>
          <p:spPr>
            <a:xfrm>
              <a:off x="8361711" y="1713882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9142512" y="1721902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直線接點 134"/>
            <p:cNvCxnSpPr/>
            <p:nvPr/>
          </p:nvCxnSpPr>
          <p:spPr>
            <a:xfrm flipV="1">
              <a:off x="8305554" y="19898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flipV="1">
              <a:off x="8694228" y="19783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單箭頭接點 136"/>
            <p:cNvCxnSpPr/>
            <p:nvPr/>
          </p:nvCxnSpPr>
          <p:spPr>
            <a:xfrm>
              <a:off x="8316766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/>
            <p:nvPr/>
          </p:nvCxnSpPr>
          <p:spPr>
            <a:xfrm flipV="1">
              <a:off x="9101322" y="199193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單箭頭接點 138"/>
            <p:cNvCxnSpPr/>
            <p:nvPr/>
          </p:nvCxnSpPr>
          <p:spPr>
            <a:xfrm>
              <a:off x="9112535" y="211598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單箭頭接點 139"/>
            <p:cNvCxnSpPr/>
            <p:nvPr/>
          </p:nvCxnSpPr>
          <p:spPr>
            <a:xfrm>
              <a:off x="8707551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/>
            <p:nvPr/>
          </p:nvCxnSpPr>
          <p:spPr>
            <a:xfrm flipV="1">
              <a:off x="7934691" y="200678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單箭頭接點 141"/>
            <p:cNvCxnSpPr/>
            <p:nvPr/>
          </p:nvCxnSpPr>
          <p:spPr>
            <a:xfrm>
              <a:off x="7933777" y="2115950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字方塊 142"/>
            <p:cNvSpPr txBox="1"/>
            <p:nvPr/>
          </p:nvSpPr>
          <p:spPr>
            <a:xfrm>
              <a:off x="8342678" y="2073243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44" name="文字方塊 143"/>
            <p:cNvSpPr txBox="1"/>
            <p:nvPr/>
          </p:nvSpPr>
          <p:spPr>
            <a:xfrm>
              <a:off x="9138960" y="2073243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45" name="文字方塊 144"/>
            <p:cNvSpPr txBox="1"/>
            <p:nvPr/>
          </p:nvSpPr>
          <p:spPr>
            <a:xfrm>
              <a:off x="8751097" y="2073243"/>
              <a:ext cx="285063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 flipH="1">
              <a:off x="7949834" y="2073243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9891080" y="1785392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9934314" y="1720296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直線接點 148"/>
            <p:cNvCxnSpPr/>
            <p:nvPr/>
          </p:nvCxnSpPr>
          <p:spPr>
            <a:xfrm flipV="1">
              <a:off x="9486029" y="196709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/>
            <p:nvPr/>
          </p:nvCxnSpPr>
          <p:spPr>
            <a:xfrm flipV="1">
              <a:off x="9893124" y="19807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單箭頭接點 150"/>
            <p:cNvCxnSpPr/>
            <p:nvPr/>
          </p:nvCxnSpPr>
          <p:spPr>
            <a:xfrm>
              <a:off x="9904337" y="2095131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單箭頭接點 151"/>
            <p:cNvCxnSpPr/>
            <p:nvPr/>
          </p:nvCxnSpPr>
          <p:spPr>
            <a:xfrm>
              <a:off x="9499353" y="2102642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字方塊 152"/>
            <p:cNvSpPr txBox="1"/>
            <p:nvPr/>
          </p:nvSpPr>
          <p:spPr>
            <a:xfrm>
              <a:off x="9930762" y="2062012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54" name="文字方塊 153"/>
            <p:cNvSpPr txBox="1"/>
            <p:nvPr/>
          </p:nvSpPr>
          <p:spPr>
            <a:xfrm>
              <a:off x="9542899" y="2062012"/>
              <a:ext cx="285063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10711754" y="1783789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156" name="文字方塊 155"/>
            <p:cNvSpPr txBox="1"/>
            <p:nvPr/>
          </p:nvSpPr>
          <p:spPr>
            <a:xfrm>
              <a:off x="10754988" y="1718693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直線接點 156"/>
            <p:cNvCxnSpPr/>
            <p:nvPr/>
          </p:nvCxnSpPr>
          <p:spPr>
            <a:xfrm flipV="1">
              <a:off x="10277828" y="196549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/>
            <p:nvPr/>
          </p:nvCxnSpPr>
          <p:spPr>
            <a:xfrm flipV="1">
              <a:off x="10713798" y="19790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單箭頭接點 158"/>
            <p:cNvCxnSpPr/>
            <p:nvPr/>
          </p:nvCxnSpPr>
          <p:spPr>
            <a:xfrm>
              <a:off x="10725010" y="2093528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文字方塊 159"/>
            <p:cNvSpPr txBox="1"/>
            <p:nvPr/>
          </p:nvSpPr>
          <p:spPr>
            <a:xfrm>
              <a:off x="10751436" y="2060409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11474736" y="1775766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11583876" y="1705729"/>
              <a:ext cx="33571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63" name="直線接點 162"/>
            <p:cNvCxnSpPr/>
            <p:nvPr/>
          </p:nvCxnSpPr>
          <p:spPr>
            <a:xfrm flipV="1">
              <a:off x="11470666" y="196896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 163"/>
            <p:cNvCxnSpPr/>
            <p:nvPr/>
          </p:nvCxnSpPr>
          <p:spPr>
            <a:xfrm flipV="1">
              <a:off x="11099803" y="198593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單箭頭接點 164"/>
            <p:cNvCxnSpPr/>
            <p:nvPr/>
          </p:nvCxnSpPr>
          <p:spPr>
            <a:xfrm>
              <a:off x="11098889" y="209509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文字方塊 165"/>
            <p:cNvSpPr txBox="1"/>
            <p:nvPr/>
          </p:nvSpPr>
          <p:spPr>
            <a:xfrm flipH="1">
              <a:off x="11114946" y="2052390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167" name="文字方塊 166"/>
            <p:cNvSpPr txBox="1"/>
            <p:nvPr/>
          </p:nvSpPr>
          <p:spPr>
            <a:xfrm>
              <a:off x="10332618" y="1635838"/>
              <a:ext cx="34869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graphicFrame>
        <p:nvGraphicFramePr>
          <p:cNvPr id="171" name="表格 170"/>
          <p:cNvGraphicFramePr>
            <a:graphicFrameLocks noGrp="1"/>
          </p:cNvGraphicFramePr>
          <p:nvPr/>
        </p:nvGraphicFramePr>
        <p:xfrm>
          <a:off x="276514" y="1311091"/>
          <a:ext cx="11389303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5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0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2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34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04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0.1/0.1 (S/D) (0.1mm spacing)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50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rout: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0.15/0.1 (S/D) (0.15mm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" name="矩形 194"/>
          <p:cNvSpPr/>
          <p:nvPr/>
        </p:nvSpPr>
        <p:spPr>
          <a:xfrm>
            <a:off x="3394742" y="3771098"/>
            <a:ext cx="23691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highlight>
                  <a:srgbClr val="C0C0C0"/>
                </a:highlight>
              </a:rPr>
              <a:t>NO GND trace shielding</a:t>
            </a:r>
            <a:endParaRPr lang="zh-TW" altLang="en-US" i="1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83" y="2993252"/>
            <a:ext cx="5768017" cy="346379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8" y="2993252"/>
            <a:ext cx="5669683" cy="3463790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4L-PCB – AUD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3209" y="934854"/>
          <a:ext cx="7862949" cy="1402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71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1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0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AUD_MIC_L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AADC_AIN_MIC1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per trace shielding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(2) 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AUD GND plane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AUD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讯号线下方有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完整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AUD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679520" y="2616090"/>
            <a:ext cx="1229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AUD@Top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4953000" y="5791200"/>
            <a:ext cx="304800" cy="21907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905375" y="5172247"/>
            <a:ext cx="122872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pin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815267" y="4386593"/>
            <a:ext cx="12287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8954291" y="4366547"/>
            <a:ext cx="12287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8454246" y="2623920"/>
            <a:ext cx="1393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AUD@L1/L2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8547526" y="557870"/>
            <a:ext cx="3012840" cy="1857800"/>
            <a:chOff x="5737033" y="4769047"/>
            <a:chExt cx="3012840" cy="1857800"/>
          </a:xfrm>
        </p:grpSpPr>
        <p:sp>
          <p:nvSpPr>
            <p:cNvPr id="40" name="矩形 39"/>
            <p:cNvSpPr/>
            <p:nvPr/>
          </p:nvSpPr>
          <p:spPr>
            <a:xfrm>
              <a:off x="5821896" y="5390292"/>
              <a:ext cx="2926281" cy="8873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050127" y="5181276"/>
              <a:ext cx="455823" cy="20127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43791" y="5181276"/>
              <a:ext cx="631661" cy="2012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82517" y="5181276"/>
              <a:ext cx="631661" cy="2012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828976" y="6283166"/>
              <a:ext cx="2920897" cy="24033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879019" y="5703706"/>
              <a:ext cx="6153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Core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830048" y="6258547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168227" y="5117600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8126770" y="5114801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173699" y="5114801"/>
              <a:ext cx="2895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直線接點 49"/>
            <p:cNvCxnSpPr/>
            <p:nvPr/>
          </p:nvCxnSpPr>
          <p:spPr>
            <a:xfrm flipV="1">
              <a:off x="7050127" y="5365673"/>
              <a:ext cx="0" cy="24647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7505949" y="5355225"/>
              <a:ext cx="0" cy="24647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>
              <a:off x="7063276" y="5478460"/>
              <a:ext cx="43600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 flipV="1">
              <a:off x="6615192" y="5381103"/>
              <a:ext cx="0" cy="24647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>
              <a:off x="6614120" y="5480349"/>
              <a:ext cx="43600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 flipV="1">
              <a:off x="7935162" y="5363785"/>
              <a:ext cx="0" cy="24647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>
              <a:off x="7499155" y="5478460"/>
              <a:ext cx="43600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/>
            <p:cNvSpPr txBox="1"/>
            <p:nvPr/>
          </p:nvSpPr>
          <p:spPr>
            <a:xfrm>
              <a:off x="7150104" y="5441521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7574426" y="5441521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59" name="文字方塊 58"/>
            <p:cNvSpPr txBox="1"/>
            <p:nvPr/>
          </p:nvSpPr>
          <p:spPr>
            <a:xfrm flipH="1">
              <a:off x="6689389" y="5441521"/>
              <a:ext cx="31849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5737033" y="4769047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dirty="0" smtClean="0">
                <a:ln w="635">
                  <a:noFill/>
                </a:ln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  <a:cs typeface="+mj-cs"/>
              </a:rPr>
              <a:t>SG2002 </a:t>
            </a: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  <a:cs typeface="+mj-cs"/>
              </a:rPr>
              <a:t>PCB Type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+mn-lt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6590" y="651472"/>
            <a:ext cx="104585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4-Layer PCB 38x38mm2 layout </a:t>
            </a:r>
            <a:r>
              <a:rPr lang="zh-TW" altLang="en-US" sz="2000" dirty="0"/>
              <a:t>支持以下</a:t>
            </a:r>
            <a:r>
              <a:rPr lang="en-US" altLang="zh-TW" sz="2000" dirty="0"/>
              <a:t>IC</a:t>
            </a:r>
            <a:r>
              <a:rPr lang="zh-TW" altLang="en-US" sz="2000" dirty="0"/>
              <a:t>型号</a:t>
            </a:r>
            <a:r>
              <a:rPr lang="en-US" altLang="zh-TW" sz="2000" dirty="0"/>
              <a:t>: </a:t>
            </a:r>
            <a:br>
              <a:rPr lang="en-US" altLang="zh-TW" sz="2000" dirty="0"/>
            </a:br>
            <a:r>
              <a:rPr lang="en-US" altLang="zh-TW" sz="2000" dirty="0"/>
              <a:t>- QFN PKG: CV1810C/CV1811C/CV1812C, DDR2/DDR3 SIP on PKG </a:t>
            </a:r>
            <a:br>
              <a:rPr lang="en-US" altLang="zh-TW" sz="2000" dirty="0"/>
            </a:br>
            <a:r>
              <a:rPr lang="en-US" altLang="zh-TW" sz="2000" dirty="0"/>
              <a:t>   </a:t>
            </a:r>
            <a:r>
              <a:rPr lang="en-US" altLang="zh-TW" sz="2000" b="1" i="1" dirty="0">
                <a:solidFill>
                  <a:srgbClr val="FF0000"/>
                </a:solidFill>
              </a:rPr>
              <a:t>Note: PCB </a:t>
            </a:r>
            <a:r>
              <a:rPr lang="zh-TW" altLang="en-US" sz="2000" b="1" i="1" dirty="0">
                <a:solidFill>
                  <a:srgbClr val="FF0000"/>
                </a:solidFill>
              </a:rPr>
              <a:t>限定板形尺寸</a:t>
            </a:r>
            <a:r>
              <a:rPr lang="en-US" altLang="zh-TW" sz="2000" b="1" i="1" dirty="0">
                <a:solidFill>
                  <a:srgbClr val="FF0000"/>
                </a:solidFill>
              </a:rPr>
              <a:t>38x38mm2</a:t>
            </a:r>
            <a:br>
              <a:rPr lang="en-US" altLang="zh-TW" sz="2000" b="1" i="1" dirty="0">
                <a:solidFill>
                  <a:srgbClr val="FF0000"/>
                </a:solidFill>
              </a:rPr>
            </a:b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Layout rule </a:t>
            </a:r>
            <a:r>
              <a:rPr lang="zh-TW" altLang="en-US" sz="2000" dirty="0"/>
              <a:t>分成以下两部份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(1) </a:t>
            </a:r>
            <a:r>
              <a:rPr lang="en-US" altLang="zh-TW" sz="2000" b="1" dirty="0"/>
              <a:t>DDR Layout rule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(2) </a:t>
            </a:r>
            <a:r>
              <a:rPr lang="en-US" altLang="zh-TW" sz="2000" b="1" dirty="0"/>
              <a:t>Serdes/Single-end/Power Layout rule</a:t>
            </a:r>
            <a:br>
              <a:rPr lang="en-US" altLang="zh-TW" sz="2000" b="1" dirty="0"/>
            </a:br>
            <a:endParaRPr lang="en-US" altLang="zh-TW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QFN PKG </a:t>
            </a:r>
            <a:r>
              <a:rPr lang="zh-TW" altLang="en-US" sz="2000" dirty="0"/>
              <a:t>与叠构相对应</a:t>
            </a:r>
            <a:r>
              <a:rPr lang="en-US" altLang="zh-TW" sz="2000" dirty="0"/>
              <a:t>PCB layout rule</a:t>
            </a:r>
            <a:r>
              <a:rPr lang="zh-TW" altLang="en-US" sz="2000" dirty="0"/>
              <a:t>如下</a:t>
            </a:r>
            <a:r>
              <a:rPr lang="en-US" altLang="zh-TW" sz="2000" dirty="0"/>
              <a:t>:      </a:t>
            </a:r>
            <a:endParaRPr lang="zh-TW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61903" y="3826548"/>
          <a:ext cx="1131804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4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4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err="1"/>
                        <a:t>Stackup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DDR layout rule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Serdes/Single-end/Power Layout 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992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QFN PKG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/>
                        <a:t>4-Layer </a:t>
                      </a:r>
                      <a:r>
                        <a:rPr lang="en-US" altLang="zh-TW" dirty="0"/>
                        <a:t>PCB (size 38x38mm2)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QFN </a:t>
                      </a:r>
                      <a:r>
                        <a:rPr lang="zh-TW" altLang="en-US" dirty="0"/>
                        <a:t>电源绕线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4-layer PCB layout 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– XTAL_IN/OUT - Rule</a:t>
            </a:r>
          </a:p>
        </p:txBody>
      </p:sp>
      <p:graphicFrame>
        <p:nvGraphicFramePr>
          <p:cNvPr id="76" name="表格 75"/>
          <p:cNvGraphicFramePr>
            <a:graphicFrameLocks noGrp="1"/>
          </p:cNvGraphicFramePr>
          <p:nvPr/>
        </p:nvGraphicFramePr>
        <p:xfrm>
          <a:off x="321905" y="1211169"/>
          <a:ext cx="7984201" cy="1158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3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SYS_XTAL_IN</a:t>
                      </a:r>
                    </a:p>
                    <a:p>
                      <a:r>
                        <a:rPr lang="en-US" altLang="zh-TW" sz="1600" b="1" i="0" dirty="0"/>
                        <a:t>SYS_XTAL_OUT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b="1" i="0" dirty="0"/>
                        <a:t>per trace shielding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arenBoth"/>
                      </a:pP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0.25/0.25 (W/D)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3" name="群組 82"/>
          <p:cNvGrpSpPr/>
          <p:nvPr/>
        </p:nvGrpSpPr>
        <p:grpSpPr>
          <a:xfrm>
            <a:off x="8491816" y="1104111"/>
            <a:ext cx="3012840" cy="1295825"/>
            <a:chOff x="8002992" y="1841533"/>
            <a:chExt cx="3012840" cy="1295825"/>
          </a:xfrm>
        </p:grpSpPr>
        <p:grpSp>
          <p:nvGrpSpPr>
            <p:cNvPr id="89" name="群組 88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文字方塊 100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2" name="直線接點 101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單箭頭接點 105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單箭頭接點 107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文字方塊 108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110" name="文字方塊 109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111" name="文字方塊 110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0" name="矩形 89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58" y="2925241"/>
            <a:ext cx="5017358" cy="336885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5106935" y="2552774"/>
            <a:ext cx="173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QFN </a:t>
            </a:r>
            <a:r>
              <a:rPr lang="en-US" altLang="zh-TW" b="1" dirty="0" err="1">
                <a:solidFill>
                  <a:schemeClr val="accent5"/>
                </a:solidFill>
              </a:rPr>
              <a:t>XTAL@Top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– WIFI_ANT Layout Rule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304799" y="1140662"/>
          <a:ext cx="9836624" cy="670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3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3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34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Zo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WIFI_ANT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50ohm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 trace shielding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0.75/0.15/0.3 (W/D1/D2)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19" y="3092860"/>
            <a:ext cx="2444498" cy="3236212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30" y="3073914"/>
            <a:ext cx="2435647" cy="3236212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1198113" y="2723528"/>
            <a:ext cx="1747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WIFI_ANT@Top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638616" y="2705464"/>
            <a:ext cx="2914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WIFI_ANT@GND/PWR plane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466214" y="5378784"/>
            <a:ext cx="10267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WIFI_ANT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394687" y="3665495"/>
            <a:ext cx="962526" cy="2397549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3871319" y="3235643"/>
            <a:ext cx="1952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WIFI_ANT</a:t>
            </a:r>
            <a:r>
              <a:rPr lang="zh-TW" altLang="en-US" sz="1600" b="1" dirty="0">
                <a:solidFill>
                  <a:schemeClr val="bg1"/>
                </a:solidFill>
              </a:rPr>
              <a:t> 下方</a:t>
            </a:r>
            <a:r>
              <a:rPr lang="en-US" altLang="zh-TW" sz="1600" b="1" dirty="0">
                <a:solidFill>
                  <a:schemeClr val="bg1"/>
                </a:solidFill>
              </a:rPr>
              <a:t>plane</a:t>
            </a:r>
          </a:p>
          <a:p>
            <a:r>
              <a:rPr lang="zh-TW" altLang="en-US" sz="1600" b="1" dirty="0">
                <a:solidFill>
                  <a:schemeClr val="bg1"/>
                </a:solidFill>
              </a:rPr>
              <a:t>需挖空</a:t>
            </a:r>
          </a:p>
        </p:txBody>
      </p:sp>
      <p:sp>
        <p:nvSpPr>
          <p:cNvPr id="128" name="文字方塊 127"/>
          <p:cNvSpPr txBox="1"/>
          <p:nvPr/>
        </p:nvSpPr>
        <p:spPr>
          <a:xfrm>
            <a:off x="9083874" y="2702848"/>
            <a:ext cx="7626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4L-PCB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9" name="圖片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185" y="2968792"/>
            <a:ext cx="4971167" cy="26373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41216" y="1817687"/>
            <a:ext cx="44856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92D050"/>
                </a:solidFill>
              </a:rPr>
              <a:t>模拟</a:t>
            </a:r>
            <a:r>
              <a:rPr lang="en-US" altLang="zh-TW" sz="4000" b="1" dirty="0">
                <a:solidFill>
                  <a:srgbClr val="92D050"/>
                </a:solidFill>
              </a:rPr>
              <a:t>/</a:t>
            </a:r>
            <a:r>
              <a:rPr lang="zh-TW" altLang="en-US" sz="4000" b="1" dirty="0">
                <a:solidFill>
                  <a:srgbClr val="92D050"/>
                </a:solidFill>
              </a:rPr>
              <a:t>数字电源绕线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473938" y="3256280"/>
            <a:ext cx="7244124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PKG: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SG2002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     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873" y="3081127"/>
            <a:ext cx="5295782" cy="361520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53" y="3081127"/>
            <a:ext cx="5198422" cy="361520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– VDDC – Rule 1</a:t>
            </a:r>
          </a:p>
        </p:txBody>
      </p:sp>
      <p:graphicFrame>
        <p:nvGraphicFramePr>
          <p:cNvPr id="4" name="表格 2"/>
          <p:cNvGraphicFramePr>
            <a:graphicFrameLocks noGrp="1"/>
          </p:cNvGraphicFramePr>
          <p:nvPr/>
        </p:nvGraphicFramePr>
        <p:xfrm>
          <a:off x="528995" y="890704"/>
          <a:ext cx="1143881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7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9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0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C1/C6/C7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C2/C3/C5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C4/C8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(4) 0603 10uF: C9/C10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VDDC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  </a:t>
                      </a:r>
                      <a:r>
                        <a:rPr lang="zh-TW" altLang="en-US" sz="1600" i="0" dirty="0"/>
                        <a:t>每根</a:t>
                      </a:r>
                      <a:r>
                        <a:rPr lang="en-US" altLang="zh-TW" sz="1600" i="0" dirty="0"/>
                        <a:t>VDDC pin </a:t>
                      </a:r>
                      <a:r>
                        <a:rPr lang="zh-TW" altLang="en-US" sz="1600" i="0" dirty="0"/>
                        <a:t>需连接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VIA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zh-TW" altLang="en-US" sz="1600" b="1" i="0" dirty="0">
                          <a:solidFill>
                            <a:srgbClr val="FF0000"/>
                          </a:solidFill>
                        </a:rPr>
                        <a:t>确认每颗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Cap</a:t>
                      </a:r>
                      <a:r>
                        <a:rPr lang="zh-TW" altLang="en-US" sz="1600" b="1" i="0" dirty="0">
                          <a:solidFill>
                            <a:srgbClr val="FF0000"/>
                          </a:solidFill>
                        </a:rPr>
                        <a:t>旁至少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TW" altLang="en-US" sz="1600" b="1" i="0" dirty="0">
                          <a:solidFill>
                            <a:srgbClr val="FF0000"/>
                          </a:solidFill>
                        </a:rPr>
                        <a:t>颗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GND via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010312" y="4734925"/>
            <a:ext cx="7797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80279" y="2730845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5"/>
                </a:solidFill>
              </a:rPr>
              <a:t>VDDC@Top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67096" y="2730845"/>
            <a:ext cx="170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5"/>
                </a:solidFill>
              </a:rPr>
              <a:t>VDDC@Bottom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2813307" y="4044638"/>
            <a:ext cx="323850" cy="208492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3118106" y="4387537"/>
            <a:ext cx="345805" cy="22860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130820" y="5273001"/>
            <a:ext cx="345805" cy="229416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1394081" y="4692337"/>
            <a:ext cx="387094" cy="23136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1422656" y="5159062"/>
            <a:ext cx="358519" cy="289238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0437012" y="543846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 rot="16200000">
            <a:off x="8747762" y="4315692"/>
            <a:ext cx="180007" cy="409153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4" name="文字方塊 23"/>
          <p:cNvSpPr txBox="1"/>
          <p:nvPr/>
        </p:nvSpPr>
        <p:spPr>
          <a:xfrm>
            <a:off x="8679641" y="4379194"/>
            <a:ext cx="34099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16200000">
            <a:off x="8760101" y="4568435"/>
            <a:ext cx="180007" cy="409153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8" name="文字方塊 47"/>
          <p:cNvSpPr txBox="1"/>
          <p:nvPr/>
        </p:nvSpPr>
        <p:spPr>
          <a:xfrm>
            <a:off x="8732048" y="4629228"/>
            <a:ext cx="34099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6200000">
            <a:off x="7585830" y="4563679"/>
            <a:ext cx="180007" cy="409153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0" name="文字方塊 49"/>
          <p:cNvSpPr txBox="1"/>
          <p:nvPr/>
        </p:nvSpPr>
        <p:spPr>
          <a:xfrm>
            <a:off x="7569250" y="4635120"/>
            <a:ext cx="34099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 rot="16200000">
            <a:off x="7574653" y="5014856"/>
            <a:ext cx="180007" cy="409153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2" name="文字方塊 51"/>
          <p:cNvSpPr txBox="1"/>
          <p:nvPr/>
        </p:nvSpPr>
        <p:spPr>
          <a:xfrm>
            <a:off x="7584186" y="5088200"/>
            <a:ext cx="34099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 rot="16200000">
            <a:off x="8663508" y="4992139"/>
            <a:ext cx="180007" cy="409153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4" name="文字方塊 53"/>
          <p:cNvSpPr txBox="1"/>
          <p:nvPr/>
        </p:nvSpPr>
        <p:spPr>
          <a:xfrm>
            <a:off x="8639203" y="5045974"/>
            <a:ext cx="34099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 rot="16200000">
            <a:off x="8664241" y="5245937"/>
            <a:ext cx="180007" cy="409153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6" name="文字方塊 55"/>
          <p:cNvSpPr txBox="1"/>
          <p:nvPr/>
        </p:nvSpPr>
        <p:spPr>
          <a:xfrm>
            <a:off x="8664331" y="5283919"/>
            <a:ext cx="34099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963102" y="5463267"/>
            <a:ext cx="180007" cy="409153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8" name="文字方塊 57"/>
          <p:cNvSpPr txBox="1"/>
          <p:nvPr/>
        </p:nvSpPr>
        <p:spPr>
          <a:xfrm>
            <a:off x="8873139" y="5528679"/>
            <a:ext cx="34099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748735" y="5237884"/>
            <a:ext cx="223074" cy="529071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62" name="文字方塊 61"/>
          <p:cNvSpPr txBox="1"/>
          <p:nvPr/>
        </p:nvSpPr>
        <p:spPr>
          <a:xfrm>
            <a:off x="9687789" y="5508537"/>
            <a:ext cx="34099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C9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042450" y="5232339"/>
            <a:ext cx="223074" cy="529071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64" name="文字方塊 63"/>
          <p:cNvSpPr txBox="1"/>
          <p:nvPr/>
        </p:nvSpPr>
        <p:spPr>
          <a:xfrm>
            <a:off x="9939939" y="5502992"/>
            <a:ext cx="41846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C10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182177" y="5463267"/>
            <a:ext cx="180007" cy="409153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60" name="文字方塊 59"/>
          <p:cNvSpPr txBox="1"/>
          <p:nvPr/>
        </p:nvSpPr>
        <p:spPr>
          <a:xfrm>
            <a:off x="9102675" y="5522818"/>
            <a:ext cx="34099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tx1"/>
                </a:solidFill>
              </a:rPr>
              <a:t>C8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820562" y="4696825"/>
            <a:ext cx="7797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8623557" y="3987488"/>
            <a:ext cx="323850" cy="208492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928356" y="4349437"/>
            <a:ext cx="345805" cy="22860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8941070" y="5253951"/>
            <a:ext cx="345805" cy="229416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7204331" y="4654237"/>
            <a:ext cx="387094" cy="23136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7232906" y="5120962"/>
            <a:ext cx="358519" cy="289238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5" y="3081127"/>
            <a:ext cx="3257550" cy="3574101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48" y="3081127"/>
            <a:ext cx="5295782" cy="3615202"/>
          </a:xfrm>
          <a:prstGeom prst="rect">
            <a:avLst/>
          </a:prstGeom>
        </p:spPr>
      </p:pic>
      <p:sp>
        <p:nvSpPr>
          <p:cNvPr id="77" name="文字方塊 76"/>
          <p:cNvSpPr txBox="1"/>
          <p:nvPr/>
        </p:nvSpPr>
        <p:spPr>
          <a:xfrm>
            <a:off x="11265687" y="543846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8649237" y="4696825"/>
            <a:ext cx="7797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9452232" y="3987488"/>
            <a:ext cx="323850" cy="208492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757031" y="4349437"/>
            <a:ext cx="345805" cy="22860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9769745" y="5253951"/>
            <a:ext cx="345805" cy="229416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8033006" y="4654237"/>
            <a:ext cx="387094" cy="23136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8061581" y="5120962"/>
            <a:ext cx="358519" cy="289238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362612" y="4725400"/>
            <a:ext cx="7797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2165607" y="4035113"/>
            <a:ext cx="323850" cy="208492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2470406" y="4378012"/>
            <a:ext cx="345805" cy="22860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483120" y="5263476"/>
            <a:ext cx="345805" cy="229416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746381" y="4682812"/>
            <a:ext cx="387094" cy="23136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74956" y="5149537"/>
            <a:ext cx="358519" cy="289238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/>
          <p:cNvSpPr txBox="1"/>
          <p:nvPr/>
        </p:nvSpPr>
        <p:spPr>
          <a:xfrm>
            <a:off x="178074" y="-1226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- VDDC – Rule 2</a:t>
            </a:r>
          </a:p>
        </p:txBody>
      </p:sp>
      <p:graphicFrame>
        <p:nvGraphicFramePr>
          <p:cNvPr id="71" name="表格 2"/>
          <p:cNvGraphicFramePr>
            <a:graphicFrameLocks noGrp="1"/>
          </p:cNvGraphicFramePr>
          <p:nvPr/>
        </p:nvGraphicFramePr>
        <p:xfrm>
          <a:off x="589363" y="797771"/>
          <a:ext cx="11013274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L3/Bottom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内层绕线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  <a: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SOC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区域尺寸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      </a:t>
                      </a:r>
                      <a:r>
                        <a:rPr kumimoji="0" lang="en-US" altLang="zh-TW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SOC QFN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正下方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kumimoji="0" lang="zh-TW" altLang="en-US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W1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&gt;=1mm </a:t>
                      </a:r>
                      <a:b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2) L1&lt;=10mm,</a:t>
                      </a:r>
                      <a:r>
                        <a:rPr lang="zh-TW" altLang="en-US" sz="1600" dirty="0"/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W2&gt;=1.2mm 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SOC </a:t>
                      </a:r>
                      <a:r>
                        <a:rPr kumimoji="0"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板形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&lt;=38x38mm2)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3) L1&gt;10mm,</a:t>
                      </a:r>
                      <a:r>
                        <a:rPr lang="zh-TW" altLang="en-US" sz="1600" dirty="0"/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W2&gt;=1.5mm 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SOC </a:t>
                      </a:r>
                      <a:r>
                        <a:rPr kumimoji="0"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板形</a:t>
                      </a:r>
                      <a:r>
                        <a:rPr kumimoji="0"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&gt;38x38mm2)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文字方塊 79"/>
          <p:cNvSpPr txBox="1"/>
          <p:nvPr/>
        </p:nvSpPr>
        <p:spPr>
          <a:xfrm>
            <a:off x="646372" y="3939608"/>
            <a:ext cx="1633535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SOC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处</a:t>
            </a:r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5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颗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VIA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077940" y="2719852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5"/>
                </a:solidFill>
              </a:rPr>
              <a:t>VDDC@Top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8795771" y="2730845"/>
            <a:ext cx="170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5"/>
                </a:solidFill>
              </a:rPr>
              <a:t>VDDC@Bottom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10112803" y="5111392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103" name="直線接點 102"/>
          <p:cNvCxnSpPr/>
          <p:nvPr/>
        </p:nvCxnSpPr>
        <p:spPr>
          <a:xfrm>
            <a:off x="10631549" y="5474770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 flipV="1">
            <a:off x="10614023" y="4786484"/>
            <a:ext cx="0" cy="39421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62" y="3081127"/>
            <a:ext cx="3173517" cy="3615202"/>
          </a:xfrm>
          <a:prstGeom prst="rect">
            <a:avLst/>
          </a:prstGeom>
        </p:spPr>
      </p:pic>
      <p:sp>
        <p:nvSpPr>
          <p:cNvPr id="122" name="文字方塊 121"/>
          <p:cNvSpPr txBox="1"/>
          <p:nvPr/>
        </p:nvSpPr>
        <p:spPr>
          <a:xfrm>
            <a:off x="4689768" y="2728871"/>
            <a:ext cx="1144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VDDC@L3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609000" y="5260349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124" name="直線接點 123"/>
          <p:cNvCxnSpPr/>
          <p:nvPr/>
        </p:nvCxnSpPr>
        <p:spPr>
          <a:xfrm>
            <a:off x="6116195" y="5694246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/>
          <p:nvPr/>
        </p:nvCxnSpPr>
        <p:spPr>
          <a:xfrm flipV="1">
            <a:off x="6130415" y="4798001"/>
            <a:ext cx="0" cy="39421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/>
          <p:nvPr/>
        </p:nvCxnSpPr>
        <p:spPr>
          <a:xfrm>
            <a:off x="9563100" y="5934075"/>
            <a:ext cx="1582665" cy="2660"/>
          </a:xfrm>
          <a:prstGeom prst="straightConnector1">
            <a:avLst/>
          </a:prstGeom>
          <a:ln w="28575">
            <a:solidFill>
              <a:srgbClr val="00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字方塊 126"/>
          <p:cNvSpPr txBox="1"/>
          <p:nvPr/>
        </p:nvSpPr>
        <p:spPr>
          <a:xfrm>
            <a:off x="10163106" y="5882645"/>
            <a:ext cx="3949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rgbClr val="00FF00"/>
                </a:solidFill>
              </a:rPr>
              <a:t>L1</a:t>
            </a:r>
            <a:endParaRPr lang="zh-TW" altLang="en-US" b="1" dirty="0">
              <a:solidFill>
                <a:srgbClr val="00FF00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4913609" y="4492312"/>
            <a:ext cx="7797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0" y="3028232"/>
            <a:ext cx="3944830" cy="342656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292" y="3047695"/>
            <a:ext cx="3869063" cy="34071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86" y="3003113"/>
            <a:ext cx="3982513" cy="3451686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408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– Analog IO Power – Rule 1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0013" y="953575"/>
          <a:ext cx="11210908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5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VDDC_+1.8V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Main_+3.3V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L1/L3/L4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@Top: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下方</a:t>
                      </a: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W1&gt;=0.4mm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      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SoC</a:t>
                      </a:r>
                      <a:r>
                        <a:rPr kumimoji="0" lang="zh-TW" altLang="en-US" sz="160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以外</a:t>
                      </a:r>
                      <a:r>
                        <a:rPr lang="en-US" altLang="zh-TW" sz="160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W2&gt;=0.5mm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@L3/Bottom: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所有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W3&gt;=0.5mm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文字方塊 43"/>
          <p:cNvSpPr txBox="1"/>
          <p:nvPr/>
        </p:nvSpPr>
        <p:spPr>
          <a:xfrm>
            <a:off x="867419" y="261775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9000609" y="2637028"/>
            <a:ext cx="2777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708824" y="2629055"/>
            <a:ext cx="26940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5"/>
                </a:solidFill>
              </a:rPr>
              <a:t>Analog IO power@</a:t>
            </a:r>
            <a:r>
              <a:rPr lang="zh-TW" altLang="en-US" b="1" dirty="0">
                <a:solidFill>
                  <a:schemeClr val="accent5"/>
                </a:solidFill>
              </a:rPr>
              <a:t>内层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02470" y="4570404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163624" y="4720103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8" name="直線接點 57"/>
          <p:cNvCxnSpPr/>
          <p:nvPr/>
        </p:nvCxnSpPr>
        <p:spPr>
          <a:xfrm>
            <a:off x="11588813" y="4071391"/>
            <a:ext cx="298387" cy="5309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H="1" flipV="1">
            <a:off x="11186271" y="4058506"/>
            <a:ext cx="281829" cy="869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11521832" y="3470680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80" name="直線接點 79"/>
          <p:cNvCxnSpPr/>
          <p:nvPr/>
        </p:nvCxnSpPr>
        <p:spPr>
          <a:xfrm flipH="1">
            <a:off x="-69790" y="4519186"/>
            <a:ext cx="377996" cy="2018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421472" y="4519048"/>
            <a:ext cx="517354" cy="1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141661" y="4728956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86" name="直線接點 85"/>
          <p:cNvCxnSpPr/>
          <p:nvPr/>
        </p:nvCxnSpPr>
        <p:spPr>
          <a:xfrm flipV="1">
            <a:off x="6312420" y="3619500"/>
            <a:ext cx="2655" cy="481102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5796174" y="3993773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2034421" y="4389749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89" name="直線接點 88"/>
          <p:cNvCxnSpPr/>
          <p:nvPr/>
        </p:nvCxnSpPr>
        <p:spPr>
          <a:xfrm>
            <a:off x="2523829" y="4216879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 flipV="1">
            <a:off x="2523829" y="3759128"/>
            <a:ext cx="0" cy="39421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>
            <a:off x="6307054" y="4194924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9462782" y="4655832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圖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40" y="2814487"/>
            <a:ext cx="4528125" cy="3933230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28599" y="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4L-PCB - Analog IO Power – Rule 2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81163" y="870801"/>
          <a:ext cx="11082187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VDDC_+1.8V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Main_+3.3V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L1/L3/L4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Analog IO power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      每根</a:t>
                      </a:r>
                      <a:r>
                        <a:rPr lang="en-US" altLang="zh-TW" sz="1600" i="0" dirty="0"/>
                        <a:t>VDDC pin </a:t>
                      </a:r>
                      <a:r>
                        <a:rPr lang="zh-TW" altLang="en-US" sz="1600" i="0" dirty="0"/>
                        <a:t>需连接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VIA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via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063777" y="2465694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606195" y="2430511"/>
            <a:ext cx="29846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120108" y="4750196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3440425" y="3988239"/>
            <a:ext cx="350525" cy="250831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2535550" y="4340664"/>
            <a:ext cx="350525" cy="250831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2526025" y="4931214"/>
            <a:ext cx="350525" cy="250831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3564250" y="5693214"/>
            <a:ext cx="350525" cy="250831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4021450" y="4778814"/>
            <a:ext cx="350525" cy="250831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4030975" y="4054914"/>
            <a:ext cx="350525" cy="250831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6609052" y="2814487"/>
            <a:ext cx="4189965" cy="3902104"/>
            <a:chOff x="6609052" y="2814487"/>
            <a:chExt cx="4189965" cy="390210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9052" y="2814487"/>
              <a:ext cx="4189965" cy="3902104"/>
            </a:xfrm>
            <a:prstGeom prst="rect">
              <a:avLst/>
            </a:prstGeom>
          </p:spPr>
        </p:pic>
        <p:sp>
          <p:nvSpPr>
            <p:cNvPr id="66" name="文字方塊 65"/>
            <p:cNvSpPr txBox="1"/>
            <p:nvPr/>
          </p:nvSpPr>
          <p:spPr>
            <a:xfrm>
              <a:off x="8178707" y="4500845"/>
              <a:ext cx="7797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SOC</a:t>
              </a:r>
              <a:endPara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橢圓 66"/>
            <p:cNvSpPr/>
            <p:nvPr/>
          </p:nvSpPr>
          <p:spPr>
            <a:xfrm>
              <a:off x="8685009" y="3969189"/>
              <a:ext cx="350525" cy="250831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7646784" y="4321614"/>
              <a:ext cx="350525" cy="250831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7646784" y="4883589"/>
              <a:ext cx="350525" cy="250831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8812009" y="5620188"/>
              <a:ext cx="350525" cy="250831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9269209" y="4731189"/>
              <a:ext cx="350525" cy="250831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9275559" y="4045389"/>
              <a:ext cx="350525" cy="250831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8799311" y="4066018"/>
              <a:ext cx="111760" cy="1047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4689" y="2721114"/>
            <a:ext cx="21945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Appendix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33591" y="1740683"/>
            <a:ext cx="78619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MIPI/EPHY/USB/Antenna </a:t>
            </a:r>
            <a:r>
              <a:rPr lang="zh-TW" altLang="en-US" sz="4000" b="1" dirty="0">
                <a:solidFill>
                  <a:srgbClr val="92D050"/>
                </a:solidFill>
              </a:rPr>
              <a:t>阻抗控制 </a:t>
            </a:r>
          </a:p>
        </p:txBody>
      </p:sp>
      <p:sp>
        <p:nvSpPr>
          <p:cNvPr id="8" name="標題 4"/>
          <p:cNvSpPr txBox="1"/>
          <p:nvPr/>
        </p:nvSpPr>
        <p:spPr>
          <a:xfrm>
            <a:off x="3757607" y="3284622"/>
            <a:ext cx="4676783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 PCB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1595051" y="1048255"/>
          <a:ext cx="8042810" cy="12682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654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97.99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92.48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574102" y="2500903"/>
            <a:ext cx="635354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MIPI/USB differential signals are required impedance control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- Target impedance: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(1) MIPI- CSI/DSI: 100ohm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(2)USB: 90ohm</a:t>
            </a:r>
            <a:br>
              <a:rPr lang="en-US" altLang="zh-TW" dirty="0">
                <a:sym typeface="Wingdings" panose="05000000000000000000" pitchFamily="2" charset="2"/>
              </a:rPr>
            </a:br>
            <a:endParaRPr lang="en-US" altLang="zh-TW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Differential signals shielding rule: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     - pair to pair GND shielding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6219828" y="5466967"/>
            <a:ext cx="5410900" cy="40411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302718" y="523706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485023" y="523706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631767" y="5237069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46714" y="5237069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219827" y="5862710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281857" y="5476442"/>
            <a:ext cx="42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pp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19658" y="5803846"/>
            <a:ext cx="622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GND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182590" y="5167032"/>
            <a:ext cx="328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864174" y="5163953"/>
            <a:ext cx="328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59072" y="5163953"/>
            <a:ext cx="304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P</a:t>
            </a:r>
            <a:endParaRPr lang="zh-TW" altLang="en-US" b="1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622127" y="5171973"/>
            <a:ext cx="332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N</a:t>
            </a:r>
            <a:endParaRPr lang="zh-TW" altLang="en-US" b="1" i="1" dirty="0"/>
          </a:p>
        </p:txBody>
      </p:sp>
      <p:cxnSp>
        <p:nvCxnSpPr>
          <p:cNvPr id="20" name="直線接點 19"/>
          <p:cNvCxnSpPr/>
          <p:nvPr/>
        </p:nvCxnSpPr>
        <p:spPr>
          <a:xfrm flipV="1">
            <a:off x="8302718" y="494900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8881673" y="493751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8319420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9488067" y="495111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0067022" y="493962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9504769" y="5075173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901519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7750294" y="496597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748933" y="507513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10620807" y="4946927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10068383" y="496389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0067022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8429702" y="4762919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9615817" y="4762919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9038070" y="4762919"/>
            <a:ext cx="278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</a:t>
            </a:r>
            <a:endParaRPr lang="zh-TW" altLang="en-US" sz="1600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0162625" y="4762919"/>
            <a:ext cx="3111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36" name="文字方塊 35"/>
          <p:cNvSpPr txBox="1"/>
          <p:nvPr/>
        </p:nvSpPr>
        <p:spPr>
          <a:xfrm flipH="1">
            <a:off x="7844535" y="476291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2" name="矩形 1"/>
          <p:cNvSpPr/>
          <p:nvPr/>
        </p:nvSpPr>
        <p:spPr>
          <a:xfrm>
            <a:off x="7096215" y="5454838"/>
            <a:ext cx="578955" cy="439331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0743245" y="5444910"/>
            <a:ext cx="578955" cy="439331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6" y="246540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09379" y="3075057"/>
            <a:ext cx="20637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  <a:latin typeface="+mn-lt"/>
              </a:rPr>
              <a:t>Checklist</a:t>
            </a:r>
            <a:endParaRPr lang="zh-TW" altLang="en-US" sz="4000" b="1" dirty="0">
              <a:solidFill>
                <a:srgbClr val="92D05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6"/>
          <p:cNvGraphicFramePr>
            <a:graphicFrameLocks noGrp="1"/>
          </p:cNvGraphicFramePr>
          <p:nvPr/>
        </p:nvGraphicFramePr>
        <p:xfrm>
          <a:off x="255878" y="1207135"/>
          <a:ext cx="5787995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6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97.99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36"/>
          <p:cNvGraphicFramePr>
            <a:graphicFrameLocks noGrp="1"/>
          </p:cNvGraphicFramePr>
          <p:nvPr/>
        </p:nvGraphicFramePr>
        <p:xfrm>
          <a:off x="6318280" y="1202055"/>
          <a:ext cx="579881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92.48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" y="1999709"/>
            <a:ext cx="5991225" cy="39433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29" y="1999709"/>
            <a:ext cx="5943600" cy="3914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graphicFrame>
        <p:nvGraphicFramePr>
          <p:cNvPr id="59" name="表格 36"/>
          <p:cNvGraphicFramePr>
            <a:graphicFrameLocks noGrp="1"/>
          </p:cNvGraphicFramePr>
          <p:nvPr/>
        </p:nvGraphicFramePr>
        <p:xfrm>
          <a:off x="32723" y="1265136"/>
          <a:ext cx="12077694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99.96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Ds=3W, Dg=3W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5598860" y="3898729"/>
            <a:ext cx="6432499" cy="867783"/>
            <a:chOff x="5577843" y="4482409"/>
            <a:chExt cx="6432499" cy="867783"/>
          </a:xfrm>
        </p:grpSpPr>
        <p:sp>
          <p:nvSpPr>
            <p:cNvPr id="9" name="矩形 8"/>
            <p:cNvSpPr/>
            <p:nvPr/>
          </p:nvSpPr>
          <p:spPr>
            <a:xfrm>
              <a:off x="5617504" y="5093759"/>
              <a:ext cx="6383505" cy="24253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7504" y="4781648"/>
              <a:ext cx="6392838" cy="30597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8800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32994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013235" y="45558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594775" y="4691388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77843" y="501300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191631" y="44870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157506" y="44839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037142" y="44918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7038800" y="47550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7476672" y="47437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705143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7935297" y="47571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8373168" y="47458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7947928" y="48789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749168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6620994" y="47717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6619965" y="48789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8374198" y="47696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8373168" y="48769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7134840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006521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594958" y="48369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796466" y="48464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 flipH="1">
              <a:off x="6635590" y="48370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416179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10374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77673" y="45542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353445" y="44824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534886" y="44824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414521" y="44902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9416179" y="47534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9854051" y="47421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428812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10312676" y="47555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750548" y="47442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10325307" y="48774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9869061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169383" y="47514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0751578" y="47681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10750548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9512219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0409295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9972337" y="48354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0822854" y="48354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1276168" y="4769097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124654" y="4779858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6" y="246540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6"/>
          <p:cNvGraphicFramePr>
            <a:graphicFrameLocks noGrp="1"/>
          </p:cNvGraphicFramePr>
          <p:nvPr/>
        </p:nvGraphicFramePr>
        <p:xfrm>
          <a:off x="288629" y="671942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8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dirty="0">
                          <a:solidFill>
                            <a:schemeClr val="accent5"/>
                          </a:solidFill>
                        </a:rPr>
                        <a:t>99.96</a:t>
                      </a:r>
                      <a:endParaRPr lang="zh-TW" alt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101.21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標題 1"/>
          <p:cNvSpPr txBox="1"/>
          <p:nvPr/>
        </p:nvSpPr>
        <p:spPr>
          <a:xfrm>
            <a:off x="276225" y="-8725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04" y="5262699"/>
            <a:ext cx="5345737" cy="11381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0" y="4377758"/>
            <a:ext cx="6151081" cy="242189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0" y="1639750"/>
            <a:ext cx="6151081" cy="26860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104" y="141765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aphicFrame>
        <p:nvGraphicFramePr>
          <p:cNvPr id="58" name="表格 36"/>
          <p:cNvGraphicFramePr>
            <a:graphicFrameLocks noGrp="1"/>
          </p:cNvGraphicFramePr>
          <p:nvPr/>
        </p:nvGraphicFramePr>
        <p:xfrm>
          <a:off x="1762124" y="1479435"/>
          <a:ext cx="9060729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3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68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0" name="群組 49"/>
          <p:cNvGrpSpPr/>
          <p:nvPr/>
        </p:nvGrpSpPr>
        <p:grpSpPr>
          <a:xfrm>
            <a:off x="5545513" y="3457006"/>
            <a:ext cx="6465512" cy="1959861"/>
            <a:chOff x="5545513" y="3457006"/>
            <a:chExt cx="6465512" cy="1959861"/>
          </a:xfrm>
        </p:grpSpPr>
        <p:sp>
          <p:nvSpPr>
            <p:cNvPr id="3" name="矩形 2"/>
            <p:cNvSpPr/>
            <p:nvPr/>
          </p:nvSpPr>
          <p:spPr>
            <a:xfrm>
              <a:off x="5617504" y="3772115"/>
              <a:ext cx="6392838" cy="5427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038800" y="40986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932994" y="40986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416179" y="40970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310374" y="40970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627029" y="5160434"/>
              <a:ext cx="6383996" cy="22119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617504" y="4324447"/>
              <a:ext cx="6392838" cy="8376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545513" y="4577210"/>
              <a:ext cx="56705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587368" y="5079682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7038800" y="42978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7476672" y="42865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7051432" y="47245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7935297" y="42999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373168" y="42886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7947928" y="47265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7491682" y="47245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6620994" y="43145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6619965" y="47265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8374198" y="43124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8373168" y="47245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7134840" y="43797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06521" y="43797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594958" y="43797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796466" y="43892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29" name="文字方塊 28"/>
            <p:cNvSpPr txBox="1"/>
            <p:nvPr/>
          </p:nvSpPr>
          <p:spPr>
            <a:xfrm flipH="1">
              <a:off x="6635590" y="43798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16179" y="42962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9854051" y="42849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9428812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312676" y="42983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10750548" y="42870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>
              <a:off x="10325307" y="47250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9869061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169383" y="42942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10751578" y="43109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10750548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9512219" y="43782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409295" y="43782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9972337" y="43782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0822854" y="43782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5618473" y="3532882"/>
              <a:ext cx="6389377" cy="2453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5584597" y="3719262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586796" y="3457006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1265580" y="3762497"/>
              <a:ext cx="437844" cy="14095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112555" y="3772116"/>
              <a:ext cx="431119" cy="1390434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157506" y="40267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037142" y="40346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534886" y="40252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414521" y="40330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177673" y="40970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13235" y="40986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353445" y="40252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191631" y="40298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1" y="2853669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/>
          <p:cNvSpPr txBox="1"/>
          <p:nvPr/>
        </p:nvSpPr>
        <p:spPr>
          <a:xfrm>
            <a:off x="285750" y="-5008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aphicFrame>
        <p:nvGraphicFramePr>
          <p:cNvPr id="28" name="表格 36"/>
          <p:cNvGraphicFramePr>
            <a:graphicFrameLocks noGrp="1"/>
          </p:cNvGraphicFramePr>
          <p:nvPr/>
        </p:nvGraphicFramePr>
        <p:xfrm>
          <a:off x="158014" y="753649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98.93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100.18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4949889"/>
            <a:ext cx="5481638" cy="17433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14" y="1752473"/>
            <a:ext cx="6019800" cy="24880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6" y="4316572"/>
            <a:ext cx="5972175" cy="248803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975" y="1210849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103817" y="-18949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4" name="群組 3"/>
          <p:cNvGrpSpPr/>
          <p:nvPr/>
        </p:nvGrpSpPr>
        <p:grpSpPr>
          <a:xfrm>
            <a:off x="6205055" y="3536582"/>
            <a:ext cx="5433101" cy="2340289"/>
            <a:chOff x="6234232" y="3822332"/>
            <a:chExt cx="5433101" cy="2340289"/>
          </a:xfrm>
        </p:grpSpPr>
        <p:sp>
          <p:nvSpPr>
            <p:cNvPr id="57" name="矩形 56"/>
            <p:cNvSpPr/>
            <p:nvPr/>
          </p:nvSpPr>
          <p:spPr>
            <a:xfrm>
              <a:off x="6248233" y="4124325"/>
              <a:ext cx="5410900" cy="6895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238878" y="4809741"/>
              <a:ext cx="5410900" cy="103542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1" name="矩形 60"/>
            <p:cNvSpPr/>
            <p:nvPr/>
          </p:nvSpPr>
          <p:spPr>
            <a:xfrm>
              <a:off x="8321768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2" name="矩形 61"/>
            <p:cNvSpPr/>
            <p:nvPr/>
          </p:nvSpPr>
          <p:spPr>
            <a:xfrm>
              <a:off x="9504073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3" name="矩形 62"/>
            <p:cNvSpPr/>
            <p:nvPr/>
          </p:nvSpPr>
          <p:spPr>
            <a:xfrm>
              <a:off x="10650817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4" name="矩形 63"/>
            <p:cNvSpPr/>
            <p:nvPr/>
          </p:nvSpPr>
          <p:spPr>
            <a:xfrm>
              <a:off x="6965764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5" name="矩形 64"/>
            <p:cNvSpPr/>
            <p:nvPr/>
          </p:nvSpPr>
          <p:spPr>
            <a:xfrm>
              <a:off x="6238877" y="5853185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6234232" y="5228792"/>
              <a:ext cx="6070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Core</a:t>
              </a:r>
              <a:endParaRPr lang="zh-TW" altLang="en-US" i="1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238708" y="5794321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GND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201640" y="4509807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0883224" y="4506728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8420972" y="4506728"/>
              <a:ext cx="3048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/>
                <a:t>P</a:t>
              </a:r>
              <a:endParaRPr lang="zh-TW" altLang="en-US" b="1" i="1" dirty="0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9584027" y="4514748"/>
              <a:ext cx="33274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/>
                <a:t>N</a:t>
              </a:r>
              <a:endParaRPr lang="zh-TW" altLang="en-US" b="1" i="1" dirty="0"/>
            </a:p>
          </p:txBody>
        </p:sp>
        <p:cxnSp>
          <p:nvCxnSpPr>
            <p:cNvPr id="74" name="直線接點 73"/>
            <p:cNvCxnSpPr/>
            <p:nvPr/>
          </p:nvCxnSpPr>
          <p:spPr>
            <a:xfrm flipV="1">
              <a:off x="8321768" y="429177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8900723" y="428028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>
              <a:off x="8338470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9507117" y="429389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V="1">
              <a:off x="10086072" y="42824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523819" y="4417948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8920569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V="1">
              <a:off x="7769344" y="4308750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>
              <a:off x="7767983" y="4417911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10639857" y="428970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V="1">
              <a:off x="10087433" y="430667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10086072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8448752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9634867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9057120" y="4105694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181675" y="4105694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0" name="文字方塊 89"/>
            <p:cNvSpPr txBox="1"/>
            <p:nvPr/>
          </p:nvSpPr>
          <p:spPr>
            <a:xfrm flipH="1">
              <a:off x="7863585" y="4105694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6256433" y="389125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238708" y="3822332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GND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271822" y="4247276"/>
              <a:ext cx="41783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pp</a:t>
              </a:r>
              <a:endParaRPr lang="zh-TW" altLang="en-US" i="1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7142576" y="4124325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133827" y="4789134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833143" y="4133850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824394" y="4798659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graphicFrame>
        <p:nvGraphicFramePr>
          <p:cNvPr id="101" name="表格 36"/>
          <p:cNvGraphicFramePr>
            <a:graphicFrameLocks noGrp="1"/>
          </p:cNvGraphicFramePr>
          <p:nvPr/>
        </p:nvGraphicFramePr>
        <p:xfrm>
          <a:off x="1339462" y="1416672"/>
          <a:ext cx="9696451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9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4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98.92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90.33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4" y="2951941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6"/>
          <p:cNvGraphicFramePr>
            <a:graphicFrameLocks noGrp="1"/>
          </p:cNvGraphicFramePr>
          <p:nvPr/>
        </p:nvGraphicFramePr>
        <p:xfrm>
          <a:off x="189203" y="711835"/>
          <a:ext cx="578799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98.92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99.11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表格 36"/>
          <p:cNvGraphicFramePr>
            <a:graphicFrameLocks noGrp="1"/>
          </p:cNvGraphicFramePr>
          <p:nvPr/>
        </p:nvGraphicFramePr>
        <p:xfrm>
          <a:off x="6203980" y="706755"/>
          <a:ext cx="5798817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65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en-US" altLang="zh-TW" sz="1400" dirty="0"/>
                        <a:t>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90.33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90.34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/>
          <p:nvPr/>
        </p:nvSpPr>
        <p:spPr>
          <a:xfrm>
            <a:off x="59220" y="-10284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57150" y="1766252"/>
            <a:ext cx="5972175" cy="4986973"/>
            <a:chOff x="0" y="1766252"/>
            <a:chExt cx="5972175" cy="544671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252"/>
              <a:ext cx="5972175" cy="265334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75" y="4559617"/>
              <a:ext cx="5943600" cy="2653348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875" y="4323837"/>
            <a:ext cx="5915025" cy="24293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875" y="1766251"/>
            <a:ext cx="5943600" cy="24293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標題 1"/>
          <p:cNvSpPr txBox="1"/>
          <p:nvPr/>
        </p:nvSpPr>
        <p:spPr>
          <a:xfrm>
            <a:off x="304800" y="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graphicFrame>
        <p:nvGraphicFramePr>
          <p:cNvPr id="155" name="表格 36"/>
          <p:cNvGraphicFramePr>
            <a:graphicFrameLocks noGrp="1"/>
          </p:cNvGraphicFramePr>
          <p:nvPr/>
        </p:nvGraphicFramePr>
        <p:xfrm>
          <a:off x="471639" y="898443"/>
          <a:ext cx="11377062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65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Top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50.93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Ref layer L4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" name="文字方塊 53"/>
          <p:cNvSpPr txBox="1"/>
          <p:nvPr/>
        </p:nvSpPr>
        <p:spPr>
          <a:xfrm>
            <a:off x="8426573" y="2438043"/>
            <a:ext cx="1228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Layer - 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6" y="2438043"/>
            <a:ext cx="5303100" cy="3329334"/>
          </a:xfrm>
          <a:prstGeom prst="rect">
            <a:avLst/>
          </a:prstGeom>
        </p:spPr>
      </p:pic>
      <p:grpSp>
        <p:nvGrpSpPr>
          <p:cNvPr id="62" name="群組 61"/>
          <p:cNvGrpSpPr/>
          <p:nvPr/>
        </p:nvGrpSpPr>
        <p:grpSpPr>
          <a:xfrm>
            <a:off x="6160170" y="2807375"/>
            <a:ext cx="5376053" cy="2798625"/>
            <a:chOff x="6610350" y="3976280"/>
            <a:chExt cx="5376053" cy="2798625"/>
          </a:xfrm>
        </p:grpSpPr>
        <p:sp>
          <p:nvSpPr>
            <p:cNvPr id="63" name="矩形 62"/>
            <p:cNvSpPr/>
            <p:nvPr/>
          </p:nvSpPr>
          <p:spPr>
            <a:xfrm>
              <a:off x="7045676" y="5999552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7036770" y="5132107"/>
              <a:ext cx="4893115" cy="8547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7037883" y="4655414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036770" y="6482565"/>
              <a:ext cx="4893115" cy="2081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0434498" y="4655415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8023759" y="4645589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134528" y="4431281"/>
              <a:ext cx="562508" cy="2158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0247134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7817046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041512" y="4931263"/>
              <a:ext cx="611253" cy="2061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7062009" y="4573775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7031450" y="4845097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8046221" y="4363001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472939" y="4359999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9230914" y="4359999"/>
              <a:ext cx="44767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Sig</a:t>
              </a:r>
              <a:endParaRPr lang="zh-TW" altLang="en-US" dirty="0"/>
            </a:p>
          </p:txBody>
        </p:sp>
        <p:cxnSp>
          <p:nvCxnSpPr>
            <p:cNvPr id="78" name="直線接點 77"/>
            <p:cNvCxnSpPr/>
            <p:nvPr/>
          </p:nvCxnSpPr>
          <p:spPr>
            <a:xfrm flipV="1">
              <a:off x="9134528" y="4150442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150756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>
              <a:stCxn id="71" idx="3"/>
            </p:cNvCxnSpPr>
            <p:nvPr/>
          </p:nvCxnSpPr>
          <p:spPr>
            <a:xfrm flipV="1">
              <a:off x="8596546" y="4166988"/>
              <a:ext cx="1251" cy="3722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>
              <a:off x="8596475" y="4273410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 flipH="1" flipV="1">
              <a:off x="10236486" y="4115402"/>
              <a:ext cx="2848" cy="541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>
              <a:off x="9698433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6610350" y="432962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6614962" y="4845440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L2</a:t>
              </a:r>
              <a:endParaRPr lang="zh-TW" altLang="en-US" dirty="0"/>
            </a:p>
          </p:txBody>
        </p:sp>
        <p:cxnSp>
          <p:nvCxnSpPr>
            <p:cNvPr id="86" name="直線接點 85"/>
            <p:cNvCxnSpPr/>
            <p:nvPr/>
          </p:nvCxnSpPr>
          <p:spPr>
            <a:xfrm flipV="1">
              <a:off x="9703432" y="415826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字方塊 86"/>
            <p:cNvSpPr txBox="1"/>
            <p:nvPr/>
          </p:nvSpPr>
          <p:spPr>
            <a:xfrm>
              <a:off x="7044941" y="5418429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Core</a:t>
              </a:r>
              <a:endParaRPr lang="zh-TW" altLang="en-US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6975974" y="590153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6621131" y="5896339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11201965" y="4929700"/>
              <a:ext cx="720346" cy="1960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11347414" y="484509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7067209" y="6132323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6619571" y="638957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L4</a:t>
              </a:r>
              <a:endParaRPr lang="zh-TW" altLang="en-US" dirty="0"/>
            </a:p>
          </p:txBody>
        </p:sp>
        <p:cxnSp>
          <p:nvCxnSpPr>
            <p:cNvPr id="94" name="直線接點 93"/>
            <p:cNvCxnSpPr/>
            <p:nvPr/>
          </p:nvCxnSpPr>
          <p:spPr>
            <a:xfrm flipV="1">
              <a:off x="9132697" y="452918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/>
            <p:nvPr/>
          </p:nvCxnSpPr>
          <p:spPr>
            <a:xfrm>
              <a:off x="9141131" y="4826561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/>
            <p:nvPr/>
          </p:nvCxnSpPr>
          <p:spPr>
            <a:xfrm>
              <a:off x="9688808" y="4826561"/>
              <a:ext cx="153036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 flipV="1">
              <a:off x="9701600" y="4537007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V="1">
              <a:off x="7639446" y="4819014"/>
              <a:ext cx="1493108" cy="754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 flipH="1" flipV="1">
              <a:off x="7643259" y="4821688"/>
              <a:ext cx="6605" cy="1182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 flipV="1">
              <a:off x="11203556" y="4768997"/>
              <a:ext cx="11999" cy="1258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字方塊 100"/>
            <p:cNvSpPr txBox="1"/>
            <p:nvPr/>
          </p:nvSpPr>
          <p:spPr>
            <a:xfrm>
              <a:off x="10255974" y="4781771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8196378" y="4791054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6964873" y="6406605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7046317" y="5986880"/>
              <a:ext cx="611253" cy="2061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7036255" y="5919479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1212939" y="5985316"/>
              <a:ext cx="720346" cy="1960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11358388" y="5900713"/>
              <a:ext cx="6280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圖片 108"/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7661929" y="4905571"/>
              <a:ext cx="3533595" cy="1298084"/>
            </a:xfrm>
            <a:prstGeom prst="rect">
              <a:avLst/>
            </a:prstGeom>
          </p:spPr>
        </p:pic>
        <p:sp>
          <p:nvSpPr>
            <p:cNvPr id="110" name="文字方塊 109"/>
            <p:cNvSpPr txBox="1"/>
            <p:nvPr/>
          </p:nvSpPr>
          <p:spPr>
            <a:xfrm>
              <a:off x="9208124" y="3976280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9741539" y="3976280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flipH="1">
              <a:off x="8651918" y="3976280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38483" y="1219676"/>
          <a:ext cx="6695689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9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5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+/- 5%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標題 1"/>
          <p:cNvSpPr txBox="1"/>
          <p:nvPr/>
        </p:nvSpPr>
        <p:spPr>
          <a:xfrm>
            <a:off x="304800" y="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7" y="2451567"/>
            <a:ext cx="6000750" cy="3886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90" y="719305"/>
            <a:ext cx="5231082" cy="328412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10350" y="3995330"/>
            <a:ext cx="5376053" cy="2798625"/>
            <a:chOff x="6610350" y="3976280"/>
            <a:chExt cx="5376053" cy="2798625"/>
          </a:xfrm>
        </p:grpSpPr>
        <p:sp>
          <p:nvSpPr>
            <p:cNvPr id="17" name="矩形 16"/>
            <p:cNvSpPr/>
            <p:nvPr/>
          </p:nvSpPr>
          <p:spPr>
            <a:xfrm>
              <a:off x="7045676" y="5999552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036770" y="5132107"/>
              <a:ext cx="4893115" cy="8547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037883" y="4655414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036770" y="6482565"/>
              <a:ext cx="4893115" cy="2081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434498" y="4655415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8023759" y="4645589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134528" y="4431281"/>
              <a:ext cx="562508" cy="2158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247134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817046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41512" y="4931263"/>
              <a:ext cx="611253" cy="2061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062009" y="4573775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031450" y="4845097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46221" y="4363001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472939" y="4359999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230914" y="4359999"/>
              <a:ext cx="44767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Sig</a:t>
              </a:r>
              <a:endParaRPr lang="zh-TW" altLang="en-US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9134528" y="4150442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150756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2" idx="3"/>
            </p:cNvCxnSpPr>
            <p:nvPr/>
          </p:nvCxnSpPr>
          <p:spPr>
            <a:xfrm flipV="1">
              <a:off x="8596546" y="4166988"/>
              <a:ext cx="1251" cy="3722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8596475" y="4273410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 flipV="1">
              <a:off x="10236486" y="4115402"/>
              <a:ext cx="2848" cy="541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698433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6610350" y="432962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614962" y="4845440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L2</a:t>
              </a:r>
              <a:endParaRPr lang="zh-TW" altLang="en-US" dirty="0"/>
            </a:p>
          </p:txBody>
        </p:sp>
        <p:cxnSp>
          <p:nvCxnSpPr>
            <p:cNvPr id="37" name="直線接點 36"/>
            <p:cNvCxnSpPr/>
            <p:nvPr/>
          </p:nvCxnSpPr>
          <p:spPr>
            <a:xfrm flipV="1">
              <a:off x="9703432" y="415826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7044941" y="5418429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Core</a:t>
              </a:r>
              <a:endParaRPr lang="zh-TW" altLang="en-US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975974" y="590153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621131" y="5896339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201965" y="4929700"/>
              <a:ext cx="720346" cy="1960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1347414" y="484509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067209" y="6132323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619571" y="638957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L4</a:t>
              </a:r>
              <a:endParaRPr lang="zh-TW" altLang="en-US" dirty="0"/>
            </a:p>
          </p:txBody>
        </p:sp>
        <p:cxnSp>
          <p:nvCxnSpPr>
            <p:cNvPr id="45" name="直線接點 44"/>
            <p:cNvCxnSpPr/>
            <p:nvPr/>
          </p:nvCxnSpPr>
          <p:spPr>
            <a:xfrm flipV="1">
              <a:off x="9132697" y="452918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141131" y="4826561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9688808" y="4826561"/>
              <a:ext cx="153036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9701600" y="4537007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7639446" y="4819014"/>
              <a:ext cx="1493108" cy="754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H="1" flipV="1">
              <a:off x="7643259" y="4821688"/>
              <a:ext cx="6605" cy="1182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203556" y="4768997"/>
              <a:ext cx="11999" cy="1258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10255974" y="4781771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53" name="文字方塊 52"/>
            <p:cNvSpPr txBox="1"/>
            <p:nvPr/>
          </p:nvSpPr>
          <p:spPr>
            <a:xfrm flipH="1">
              <a:off x="8196378" y="4791054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6964873" y="6406605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046317" y="5986880"/>
              <a:ext cx="611253" cy="2061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7036255" y="5919479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212939" y="5985316"/>
              <a:ext cx="720346" cy="1960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1358388" y="5900713"/>
              <a:ext cx="6280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alphaModFix amt="21000"/>
            </a:blip>
            <a:stretch>
              <a:fillRect/>
            </a:stretch>
          </p:blipFill>
          <p:spPr>
            <a:xfrm>
              <a:off x="7661929" y="4905571"/>
              <a:ext cx="3533595" cy="1298084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9208124" y="3976280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741539" y="3976280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  <p:sp>
          <p:nvSpPr>
            <p:cNvPr id="16" name="文字方塊 15"/>
            <p:cNvSpPr txBox="1"/>
            <p:nvPr/>
          </p:nvSpPr>
          <p:spPr>
            <a:xfrm flipH="1">
              <a:off x="8651918" y="3976280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</a:rPr>
              <a:t>Checklist – </a:t>
            </a:r>
            <a:r>
              <a:rPr lang="en-US" altLang="zh-TW" sz="3600" b="1" dirty="0" err="1">
                <a:latin typeface="+mn-lt"/>
              </a:rPr>
              <a:t>Stackup</a:t>
            </a:r>
            <a:r>
              <a:rPr lang="en-US" altLang="zh-TW" sz="3600" b="1" dirty="0">
                <a:latin typeface="+mn-lt"/>
              </a:rPr>
              <a:t> – 4L-PCB</a:t>
            </a:r>
          </a:p>
          <a:p>
            <a:endParaRPr lang="zh-TW" altLang="en-US" sz="3600" b="1" dirty="0">
              <a:latin typeface="+mn-lt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400050" y="892172"/>
          <a:ext cx="11616181" cy="1432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2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8072">
                <a:tc>
                  <a:txBody>
                    <a:bodyPr/>
                    <a:lstStyle/>
                    <a:p>
                      <a:r>
                        <a:rPr lang="en-US" altLang="zh-TW" dirty="0"/>
                        <a:t>No.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4L-PCB</a:t>
                      </a:r>
                    </a:p>
                    <a:p>
                      <a:r>
                        <a:rPr lang="zh-TW" altLang="en-US" sz="1600" dirty="0"/>
                        <a:t>叠构要求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介电层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铜 厚度限制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确认介电层厚度 </a:t>
                      </a:r>
                      <a:r>
                        <a:rPr lang="en-US" altLang="zh-TW" sz="1600" dirty="0"/>
                        <a:t>– pp/core 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(1) pp&lt;=5mils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, 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不含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的厚度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br>
                        <a:rPr lang="en-US" altLang="zh-TW" sz="1600" dirty="0">
                          <a:solidFill>
                            <a:srgbClr val="FF0000"/>
                          </a:solidFill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L2/L3 Core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&gt;=25mils, 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每层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1oz.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91784" y="119784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Microsoft JhengHei" panose="020B0604030504040204" pitchFamily="34" charset="-120"/>
              </a:rPr>
              <a:t>Checklist - Layout rule</a:t>
            </a:r>
            <a:endParaRPr lang="zh-TW" altLang="en-US" sz="3600" b="1" dirty="0">
              <a:latin typeface="+mn-lt"/>
              <a:ea typeface="Microsoft JhengHei" panose="020B0604030504040204" pitchFamily="34" charset="-120"/>
            </a:endParaRPr>
          </a:p>
        </p:txBody>
      </p:sp>
      <p:graphicFrame>
        <p:nvGraphicFramePr>
          <p:cNvPr id="8" name="表格 4"/>
          <p:cNvGraphicFramePr>
            <a:graphicFrameLocks noGrp="1"/>
          </p:cNvGraphicFramePr>
          <p:nvPr/>
        </p:nvGraphicFramePr>
        <p:xfrm>
          <a:off x="352425" y="815340"/>
          <a:ext cx="11487149" cy="4958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847">
                <a:tc>
                  <a:txBody>
                    <a:bodyPr/>
                    <a:lstStyle/>
                    <a:p>
                      <a:r>
                        <a:rPr lang="en-US" altLang="zh-TW" dirty="0"/>
                        <a:t>No.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DDR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DDR3Q_1.5V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QFN PKG E-pad solder mask </a:t>
                      </a:r>
                      <a:r>
                        <a:rPr lang="zh-TW" altLang="en-US" sz="1600" dirty="0"/>
                        <a:t>覆盖区 </a:t>
                      </a:r>
                      <a:r>
                        <a:rPr lang="en-US" altLang="zh-TW" sz="1600" dirty="0"/>
                        <a:t>(7.6x7.6mm2)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3 </a:t>
                      </a:r>
                      <a:r>
                        <a:rPr lang="zh-TW" altLang="en-US" sz="1600" dirty="0"/>
                        <a:t>颗</a:t>
                      </a:r>
                      <a:r>
                        <a:rPr lang="en-US" altLang="zh-TW" sz="1600" dirty="0"/>
                        <a:t>VIA</a:t>
                      </a:r>
                    </a:p>
                    <a:p>
                      <a:r>
                        <a:rPr lang="en-US" altLang="zh-TW" sz="1600" dirty="0"/>
                        <a:t>2. </a:t>
                      </a:r>
                      <a:r>
                        <a:rPr lang="zh-TW" altLang="en-US" sz="1600" dirty="0"/>
                        <a:t>建议贴上</a:t>
                      </a:r>
                      <a:r>
                        <a:rPr lang="en-US" altLang="zh-TW" sz="1600" dirty="0"/>
                        <a:t>SOC PKG </a:t>
                      </a:r>
                      <a:r>
                        <a:rPr lang="zh-TW" altLang="en-US" sz="1600" dirty="0"/>
                        <a:t>下方</a:t>
                      </a:r>
                      <a:r>
                        <a:rPr lang="en-US" altLang="zh-TW" sz="1600" dirty="0"/>
                        <a:t>DDR </a:t>
                      </a:r>
                      <a:r>
                        <a:rPr lang="zh-TW" altLang="en-US" sz="1600" dirty="0"/>
                        <a:t>走线</a:t>
                      </a:r>
                      <a:r>
                        <a:rPr lang="en-US" altLang="zh-TW" sz="1600" dirty="0"/>
                        <a:t>/VIA/Cap layout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TW" sz="1600" dirty="0"/>
                        <a:t>MIPI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与</a:t>
                      </a:r>
                      <a:r>
                        <a:rPr lang="en-US" altLang="zh-TW" sz="1600" dirty="0"/>
                        <a:t>PCB vendor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polar </a:t>
                      </a:r>
                      <a:r>
                        <a:rPr lang="zh-TW" altLang="en-US" sz="1600" dirty="0"/>
                        <a:t>结果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lang="zh-TW" altLang="en-US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zh-TW" altLang="en-US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表层走线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to lane NO GND shielding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to lane NO GND shielding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走线长度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&lt;3.5mm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TX/RX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USB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P/N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EPHY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P/N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85750" y="933450"/>
          <a:ext cx="11468101" cy="490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5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No.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9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Single-end rule 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</a:t>
                      </a: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10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EMMC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</a:t>
                      </a: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AUD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 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XTAL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 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13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RTC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 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14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WIFI_ANT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表层阻抗控制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Coated Coplanar Strips with GND 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15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VDC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Cap</a:t>
                      </a:r>
                      <a:r>
                        <a:rPr lang="zh-TW" altLang="en-US" sz="1600" dirty="0"/>
                        <a:t>数量与位置</a:t>
                      </a:r>
                      <a:r>
                        <a:rPr lang="en-US" altLang="zh-TW" sz="1600" dirty="0"/>
                        <a:t>, VIA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2. </a:t>
                      </a:r>
                      <a:r>
                        <a:rPr lang="zh-TW" altLang="en-US" sz="1600" dirty="0"/>
                        <a:t>通道宽度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Rule1: (1) SOC/PMIC </a:t>
                      </a:r>
                      <a:r>
                        <a:rPr lang="zh-TW" altLang="en-US" sz="1600" dirty="0"/>
                        <a:t>处</a:t>
                      </a:r>
                      <a:r>
                        <a:rPr lang="en-US" altLang="zh-TW" sz="1600" dirty="0"/>
                        <a:t>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(2) SOC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 pin VDDC/GND VIA rule 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通道宽度参照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建议贴上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PKG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下方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VDDC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走线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/VIA/Cap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16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Analog IO Power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线宽</a:t>
                      </a:r>
                      <a:r>
                        <a:rPr lang="en-US" altLang="zh-TW" sz="1600" dirty="0"/>
                        <a:t>rule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2.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Cap</a:t>
                      </a:r>
                      <a:r>
                        <a:rPr lang="zh-TW" altLang="en-US" sz="1600" dirty="0"/>
                        <a:t>数量与位置</a:t>
                      </a:r>
                      <a:r>
                        <a:rPr lang="en-US" altLang="zh-TW" sz="1600" dirty="0"/>
                        <a:t>, VIA</a:t>
                      </a:r>
                      <a:r>
                        <a:rPr lang="zh-TW" altLang="en-US" sz="1600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Rule1: (1) SOC/PMIC </a:t>
                      </a:r>
                      <a:r>
                        <a:rPr lang="zh-TW" altLang="en-US" sz="1600" dirty="0"/>
                        <a:t>处</a:t>
                      </a:r>
                      <a:r>
                        <a:rPr lang="en-US" altLang="zh-TW" sz="1600" dirty="0"/>
                        <a:t>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(2) SOC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 pin power/GND VIA rule 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通道宽度参照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建议贴上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PKG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下方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走线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/VIA/Cap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標題 1"/>
          <p:cNvSpPr txBox="1"/>
          <p:nvPr/>
        </p:nvSpPr>
        <p:spPr>
          <a:xfrm>
            <a:off x="191784" y="119784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Microsoft JhengHei" panose="020B0604030504040204" pitchFamily="34" charset="-120"/>
              </a:rPr>
              <a:t>Checklist - Layout rule</a:t>
            </a:r>
            <a:endParaRPr lang="zh-TW" altLang="en-US" sz="3600" b="1" dirty="0">
              <a:latin typeface="+mn-lt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68" y="1505626"/>
            <a:ext cx="6332232" cy="45745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784" y="-4783"/>
            <a:ext cx="10972800" cy="719305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QFN Ball Map</a:t>
            </a:r>
            <a:endParaRPr lang="zh-TW" altLang="en-US" dirty="0">
              <a:latin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48078" y="977946"/>
            <a:ext cx="77406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MIPI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62370" y="6113139"/>
            <a:ext cx="73914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DDR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44880" y="1912065"/>
            <a:ext cx="84391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EPHY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55267" y="955441"/>
            <a:ext cx="69659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USB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1482" y="2487463"/>
            <a:ext cx="75882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AUD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58963" y="5314902"/>
            <a:ext cx="102616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EMMC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70868" y="3418873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897405" y="3880538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33465" y="1912711"/>
            <a:ext cx="1851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err="1">
                <a:solidFill>
                  <a:srgbClr val="92D050"/>
                </a:solidFill>
                <a:latin typeface="+mn-lt"/>
              </a:rPr>
              <a:t>Stackup</a:t>
            </a:r>
            <a:endParaRPr lang="zh-TW" altLang="en-US" sz="4000" b="1" dirty="0">
              <a:solidFill>
                <a:srgbClr val="92D050"/>
              </a:solidFill>
              <a:latin typeface="+mn-lt"/>
            </a:endParaRPr>
          </a:p>
        </p:txBody>
      </p:sp>
      <p:sp>
        <p:nvSpPr>
          <p:cNvPr id="4" name="標題 4"/>
          <p:cNvSpPr txBox="1"/>
          <p:nvPr/>
        </p:nvSpPr>
        <p:spPr>
          <a:xfrm>
            <a:off x="2346916" y="2981960"/>
            <a:ext cx="7244124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SG2002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       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mYjQ2OWYzYTU1NDdjYzlkYTM1NmUwNWE5MmYxZTE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腦力激盪簡報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Them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3056</Words>
  <Application>Microsoft Office PowerPoint</Application>
  <PresentationFormat>宽屏</PresentationFormat>
  <Paragraphs>947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Heiti TC Medium</vt:lpstr>
      <vt:lpstr>Microsoft JhengHei</vt:lpstr>
      <vt:lpstr>細明體</vt:lpstr>
      <vt:lpstr>新細明體</vt:lpstr>
      <vt:lpstr>宋体</vt:lpstr>
      <vt:lpstr>微软雅黑</vt:lpstr>
      <vt:lpstr>Arial</vt:lpstr>
      <vt:lpstr>Calibri</vt:lpstr>
      <vt:lpstr>Calibri Light</vt:lpstr>
      <vt:lpstr>Century Gothic</vt:lpstr>
      <vt:lpstr>Wingdings</vt:lpstr>
      <vt:lpstr>Wingdings 2</vt:lpstr>
      <vt:lpstr>腦力激盪簡報</vt:lpstr>
      <vt:lpstr>SG2002  4-Layer PCB 38x38mm2  Layout Guide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QFN Ball 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Garen Lee</dc:creator>
  <cp:lastModifiedBy>王字硕</cp:lastModifiedBy>
  <cp:revision>658</cp:revision>
  <dcterms:created xsi:type="dcterms:W3CDTF">2022-06-13T09:35:00Z</dcterms:created>
  <dcterms:modified xsi:type="dcterms:W3CDTF">2023-12-13T08:41:52Z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0x010100DFD91F4B76319B45B563D8C89EC76CCE</vt:lpwstr>
  </property>
  <property fmtid="{D5CDD505-2E9C-101B-9397-08002B2CF9AE}" pid="3" name="ICV">
    <vt:lpwstr>8FC8A61AF38848B2A6967E28B80CB55A</vt:lpwstr>
  </property>
  <property fmtid="{D5CDD505-2E9C-101B-9397-08002B2CF9AE}" pid="4" name="KSOProductBuildVer">
    <vt:lpwstr>2052-11.1.0.12358</vt:lpwstr>
  </property>
  <property fmtid="{5B77E7CE-EC58-BC6A-FAE8-886BEB80DBEB}" pid="5" name="5B77E7CEEC58BC6AFAE8886BEB80DBEB">
    <vt:lpwstr>otCYQxs9Dbw2bUEn/Soxv9pYAoWsCRIsU8+gIbxzzmNcJN13+qHIPyWmbF9hFzPHyi2m8DLwi54E5OVVM5pJ0yGmgAiYTaR6oYUdYZxdjep6I9xviFUFZ9aTScfBW9OGMMZQfo6kW78KjESXDyVbVyvYghUovuUvS1S8SNFeU2dnnd+Phwrqbwzt0Q1TwvFBBypP3O5FEBO2E60kDCG3LtWUEKqxHJqpYH31aFpKE5Du3FpOtQ+lkI2dLtkTZHbrbz0dCdE+BBbMu3yAtaGQP2m+2cvnirE9r/QMFR+XHRGwAxtHIvmnzh0PBYFCFWMuomaZj+FvDL7lARw5ME1GvkeowmLNCC7PNof/Msdt6TjNIANafMRKWBDZGK/zD6ryIhb221teXrHtXi2XGrYOwOA6IQZrSpAl6+498ZovP8lzLwx6Hktxu+8vgoq5wYcUzFPX01ljkVW+PDjqG/XSt7RApVQgVE+z5n2MDmGsf80yFFJliUJlHfneArXTnlIZpCCKtU+LhD4HSTAkKdvERkQFeBNyCSEB7SzWxu9XQK0mIDj0SKZruMaSQlHgBJCo+v0gu4uRnSN8cQvycShH00rNtdjoQNMZxh9QCS/ZnGg=</vt:lpwstr>
  </property>
</Properties>
</file>